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90" r:id="rId5"/>
  </p:sldMasterIdLst>
  <p:notesMasterIdLst>
    <p:notesMasterId r:id="rId21"/>
  </p:notesMasterIdLst>
  <p:handoutMasterIdLst>
    <p:handoutMasterId r:id="rId22"/>
  </p:handoutMasterIdLst>
  <p:sldIdLst>
    <p:sldId id="2147374089" r:id="rId6"/>
    <p:sldId id="2147374099" r:id="rId7"/>
    <p:sldId id="2147374121" r:id="rId8"/>
    <p:sldId id="2147374122" r:id="rId9"/>
    <p:sldId id="2134960053" r:id="rId10"/>
    <p:sldId id="2147374103" r:id="rId11"/>
    <p:sldId id="271" r:id="rId12"/>
    <p:sldId id="2147374090" r:id="rId13"/>
    <p:sldId id="2147374107" r:id="rId14"/>
    <p:sldId id="2147374127" r:id="rId15"/>
    <p:sldId id="2147374109" r:id="rId16"/>
    <p:sldId id="2147374111" r:id="rId17"/>
    <p:sldId id="2147374110" r:id="rId18"/>
    <p:sldId id="2147374079" r:id="rId19"/>
    <p:sldId id="2147374100" r:id="rId20"/>
  </p:sldIdLst>
  <p:sldSz cx="12192000" cy="6858000"/>
  <p:notesSz cx="9601200" cy="73152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E7B3416-40F1-4579-8A1F-2E101F60AC66}">
          <p14:sldIdLst>
            <p14:sldId id="2147374089"/>
            <p14:sldId id="2147374099"/>
            <p14:sldId id="2147374121"/>
            <p14:sldId id="2147374122"/>
            <p14:sldId id="2134960053"/>
            <p14:sldId id="2147374103"/>
            <p14:sldId id="271"/>
            <p14:sldId id="2147374090"/>
            <p14:sldId id="2147374107"/>
            <p14:sldId id="2147374127"/>
            <p14:sldId id="2147374109"/>
            <p14:sldId id="2147374111"/>
            <p14:sldId id="2147374110"/>
            <p14:sldId id="2147374079"/>
            <p14:sldId id="2147374100"/>
          </p14:sldIdLst>
        </p14:section>
      </p14:sectionLst>
    </p:ext>
    <p:ext uri="{EFAFB233-063F-42B5-8137-9DF3F51BA10A}">
      <p15:sldGuideLst xmlns:p15="http://schemas.microsoft.com/office/powerpoint/2012/main">
        <p15:guide id="1" orient="horz" pos="2712" userDrawn="1">
          <p15:clr>
            <a:srgbClr val="A4A3A4"/>
          </p15:clr>
        </p15:guide>
        <p15:guide id="4" pos="3840" userDrawn="1">
          <p15:clr>
            <a:srgbClr val="A4A3A4"/>
          </p15:clr>
        </p15:guide>
        <p15:guide id="5" pos="3930" userDrawn="1">
          <p15:clr>
            <a:srgbClr val="A4A3A4"/>
          </p15:clr>
        </p15:guide>
        <p15:guide id="6" pos="3750" userDrawn="1">
          <p15:clr>
            <a:srgbClr val="A4A3A4"/>
          </p15:clr>
        </p15:guide>
        <p15:guide id="7" orient="horz" pos="1763" userDrawn="1">
          <p15:clr>
            <a:srgbClr val="A4A3A4"/>
          </p15:clr>
        </p15:guide>
        <p15:guide id="10" orient="horz" pos="1063" userDrawn="1">
          <p15:clr>
            <a:srgbClr val="A4A3A4"/>
          </p15:clr>
        </p15:guide>
        <p15:guide id="11" orient="horz" pos="2592" userDrawn="1">
          <p15:clr>
            <a:srgbClr val="A4A3A4"/>
          </p15:clr>
        </p15:guide>
        <p15:guide id="12" orient="horz" pos="4110" userDrawn="1">
          <p15:clr>
            <a:srgbClr val="A4A3A4"/>
          </p15:clr>
        </p15:guide>
        <p15:guide id="13" pos="7368" userDrawn="1">
          <p15:clr>
            <a:srgbClr val="A4A3A4"/>
          </p15:clr>
        </p15:guide>
      </p15:sldGuideLst>
    </p:ext>
    <p:ext uri="{2D200454-40CA-4A62-9FC3-DE9A4176ACB9}">
      <p15:notesGuideLst xmlns:p15="http://schemas.microsoft.com/office/powerpoint/2012/main">
        <p15:guide id="1" orient="horz" pos="2304" userDrawn="1">
          <p15:clr>
            <a:srgbClr val="A4A3A4"/>
          </p15:clr>
        </p15:guide>
        <p15:guide id="2" pos="302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3" name="Shah, Shailey" initials="SS" lastIdx="51" clrIdx="42">
    <p:extLst>
      <p:ext uri="{19B8F6BF-5375-455C-9EA6-DF929625EA0E}">
        <p15:presenceInfo xmlns:p15="http://schemas.microsoft.com/office/powerpoint/2012/main" userId="S::shaileys@amgen.com::549d08bd-9b24-49af-9900-c2eb064cd08c" providerId="AD"/>
      </p:ext>
    </p:extLst>
  </p:cmAuthor>
  <p:cmAuthor id="1" name="Author" initials="A" lastIdx="13980" clrIdx="0"/>
  <p:cmAuthor id="44" name="Editor (Review)" initials="CACTUS-" lastIdx="6" clrIdx="43">
    <p:extLst>
      <p:ext uri="{19B8F6BF-5375-455C-9EA6-DF929625EA0E}">
        <p15:presenceInfo xmlns:p15="http://schemas.microsoft.com/office/powerpoint/2012/main" userId="Editor (Review)" providerId="None"/>
      </p:ext>
    </p:extLst>
  </p:cmAuthor>
  <p:cmAuthor id="2" name="Du, Jennifer" initials="DJ" lastIdx="10" clrIdx="1">
    <p:extLst>
      <p:ext uri="{19B8F6BF-5375-455C-9EA6-DF929625EA0E}">
        <p15:presenceInfo xmlns:p15="http://schemas.microsoft.com/office/powerpoint/2012/main" userId="S-1-5-21-379614923-3435630508-3781305282-395539" providerId="AD"/>
      </p:ext>
    </p:extLst>
  </p:cmAuthor>
  <p:cmAuthor id="3" name="Palagashvili, Tamara" initials="PT" lastIdx="48" clrIdx="2">
    <p:extLst>
      <p:ext uri="{19B8F6BF-5375-455C-9EA6-DF929625EA0E}">
        <p15:presenceInfo xmlns:p15="http://schemas.microsoft.com/office/powerpoint/2012/main" userId="S-1-5-21-379614923-3435630508-3781305282-293646" providerId="AD"/>
      </p:ext>
    </p:extLst>
  </p:cmAuthor>
  <p:cmAuthor id="4" name="Kristin Sexton" initials="KS" lastIdx="531" clrIdx="3">
    <p:extLst>
      <p:ext uri="{19B8F6BF-5375-455C-9EA6-DF929625EA0E}">
        <p15:presenceInfo xmlns:p15="http://schemas.microsoft.com/office/powerpoint/2012/main" userId="S-1-5-21-1492079510-102576991-1542849698-1697" providerId="AD"/>
      </p:ext>
    </p:extLst>
  </p:cmAuthor>
  <p:cmAuthor id="5" name="Kertesz, Nathalie" initials="KN" lastIdx="39" clrIdx="4">
    <p:extLst>
      <p:ext uri="{19B8F6BF-5375-455C-9EA6-DF929625EA0E}">
        <p15:presenceInfo xmlns:p15="http://schemas.microsoft.com/office/powerpoint/2012/main" userId="S-1-5-21-379614923-3435630508-3781305282-369186" providerId="AD"/>
      </p:ext>
    </p:extLst>
  </p:cmAuthor>
  <p:cmAuthor id="6" name="Philip, Kiran" initials="PK" lastIdx="7" clrIdx="5"/>
  <p:cmAuthor id="7" name="Lisa Savitt" initials="LS" lastIdx="1" clrIdx="6">
    <p:extLst>
      <p:ext uri="{19B8F6BF-5375-455C-9EA6-DF929625EA0E}">
        <p15:presenceInfo xmlns:p15="http://schemas.microsoft.com/office/powerpoint/2012/main" userId="S-1-5-21-1492079510-102576991-1542849698-7415" providerId="AD"/>
      </p:ext>
    </p:extLst>
  </p:cmAuthor>
  <p:cmAuthor id="8" name="Semenov, Maryam" initials="SM" lastIdx="130" clrIdx="7">
    <p:extLst>
      <p:ext uri="{19B8F6BF-5375-455C-9EA6-DF929625EA0E}">
        <p15:presenceInfo xmlns:p15="http://schemas.microsoft.com/office/powerpoint/2012/main" userId="S-1-5-21-379614923-3435630508-3781305282-680857" providerId="AD"/>
      </p:ext>
    </p:extLst>
  </p:cmAuthor>
  <p:cmAuthor id="9" name="Tara Cassidy" initials="TC" lastIdx="21" clrIdx="8">
    <p:extLst>
      <p:ext uri="{19B8F6BF-5375-455C-9EA6-DF929625EA0E}">
        <p15:presenceInfo xmlns:p15="http://schemas.microsoft.com/office/powerpoint/2012/main" userId="S-1-5-21-1492079510-102576991-1542849698-27251" providerId="AD"/>
      </p:ext>
    </p:extLst>
  </p:cmAuthor>
  <p:cmAuthor id="10" name="Casey Cunningham" initials="CC" lastIdx="30" clrIdx="9">
    <p:extLst>
      <p:ext uri="{19B8F6BF-5375-455C-9EA6-DF929625EA0E}">
        <p15:presenceInfo xmlns:p15="http://schemas.microsoft.com/office/powerpoint/2012/main" userId="S::CaseyC@communicationpartners.com::aa9ee25f-5468-41f4-853f-2e636ed632c6" providerId="AD"/>
      </p:ext>
    </p:extLst>
  </p:cmAuthor>
  <p:cmAuthor id="11" name="Butylkova, Katia" initials="BK" lastIdx="180" clrIdx="10">
    <p:extLst>
      <p:ext uri="{19B8F6BF-5375-455C-9EA6-DF929625EA0E}">
        <p15:presenceInfo xmlns:p15="http://schemas.microsoft.com/office/powerpoint/2012/main" userId="S::ybutylko@amgen.com::b8b96957-028d-4e0c-96ea-6a87a1224ffa" providerId="AD"/>
      </p:ext>
    </p:extLst>
  </p:cmAuthor>
  <p:cmAuthor id="12" name="Mues, Katie" initials="MK" lastIdx="10" clrIdx="11">
    <p:extLst>
      <p:ext uri="{19B8F6BF-5375-455C-9EA6-DF929625EA0E}">
        <p15:presenceInfo xmlns:p15="http://schemas.microsoft.com/office/powerpoint/2012/main" userId="S-1-5-21-379614923-3435630508-3781305282-395892" providerId="AD"/>
      </p:ext>
    </p:extLst>
  </p:cmAuthor>
  <p:cmAuthor id="13" name="Casey Cunningham" initials="CC [2]" lastIdx="23" clrIdx="12">
    <p:extLst>
      <p:ext uri="{19B8F6BF-5375-455C-9EA6-DF929625EA0E}">
        <p15:presenceInfo xmlns:p15="http://schemas.microsoft.com/office/powerpoint/2012/main" userId="S-1-5-21-1492079510-102576991-1542849698-24093" providerId="AD"/>
      </p:ext>
    </p:extLst>
  </p:cmAuthor>
  <p:cmAuthor id="14" name="Kari Schmitz" initials="KS" lastIdx="17" clrIdx="13">
    <p:extLst>
      <p:ext uri="{19B8F6BF-5375-455C-9EA6-DF929625EA0E}">
        <p15:presenceInfo xmlns:p15="http://schemas.microsoft.com/office/powerpoint/2012/main" userId="S::KariS@communicationpartners.com::3abcac8b-5285-42f1-977b-176f5694c78c" providerId="AD"/>
      </p:ext>
    </p:extLst>
  </p:cmAuthor>
  <p:cmAuthor id="15" name="Julia Dreyer" initials="JD" lastIdx="5" clrIdx="14">
    <p:extLst>
      <p:ext uri="{19B8F6BF-5375-455C-9EA6-DF929625EA0E}">
        <p15:presenceInfo xmlns:p15="http://schemas.microsoft.com/office/powerpoint/2012/main" userId="S::JuliaD@communicationpartners.com::abb08191-7516-47f2-a163-b662397ab15b" providerId="AD"/>
      </p:ext>
    </p:extLst>
  </p:cmAuthor>
  <p:cmAuthor id="16" name="Butylkova, Katia" initials="BK [2]" lastIdx="7" clrIdx="15">
    <p:extLst>
      <p:ext uri="{19B8F6BF-5375-455C-9EA6-DF929625EA0E}">
        <p15:presenceInfo xmlns:p15="http://schemas.microsoft.com/office/powerpoint/2012/main" userId="S-1-5-21-379614923-3435630508-3781305282-345037" providerId="AD"/>
      </p:ext>
    </p:extLst>
  </p:cmAuthor>
  <p:cmAuthor id="17" name="Dallal, Marla" initials="DM" lastIdx="90" clrIdx="16">
    <p:extLst>
      <p:ext uri="{19B8F6BF-5375-455C-9EA6-DF929625EA0E}">
        <p15:presenceInfo xmlns:p15="http://schemas.microsoft.com/office/powerpoint/2012/main" userId="S::mdallal@amgen.com::e41221d0-af12-48e8-93a3-073077236cb8" providerId="AD"/>
      </p:ext>
    </p:extLst>
  </p:cmAuthor>
  <p:cmAuthor id="18" name="Harrell, Donna" initials="HD" lastIdx="100" clrIdx="17">
    <p:extLst>
      <p:ext uri="{19B8F6BF-5375-455C-9EA6-DF929625EA0E}">
        <p15:presenceInfo xmlns:p15="http://schemas.microsoft.com/office/powerpoint/2012/main" userId="S::dharrell@amgen.com::49b02769-3bdc-49c4-aaf2-844457814e32" providerId="AD"/>
      </p:ext>
    </p:extLst>
  </p:cmAuthor>
  <p:cmAuthor id="19" name="Semenov, Maryam" initials="SM [2]" lastIdx="107" clrIdx="18">
    <p:extLst>
      <p:ext uri="{19B8F6BF-5375-455C-9EA6-DF929625EA0E}">
        <p15:presenceInfo xmlns:p15="http://schemas.microsoft.com/office/powerpoint/2012/main" userId="S::msemenov@amgen.com::9d3dbb5b-939c-4857-8ca2-f504187d27d1" providerId="AD"/>
      </p:ext>
    </p:extLst>
  </p:cmAuthor>
  <p:cmAuthor id="20" name="Palagashvili, Tamara" initials="PT [2]" lastIdx="39" clrIdx="19">
    <p:extLst>
      <p:ext uri="{19B8F6BF-5375-455C-9EA6-DF929625EA0E}">
        <p15:presenceInfo xmlns:p15="http://schemas.microsoft.com/office/powerpoint/2012/main" userId="S::tamarap@amgen.com::8cb5da9d-f32a-4659-9869-4a5a08ce8e1a" providerId="AD"/>
      </p:ext>
    </p:extLst>
  </p:cmAuthor>
  <p:cmAuthor id="21" name="Anu Hosangadi" initials="AH" lastIdx="317" clrIdx="20">
    <p:extLst>
      <p:ext uri="{19B8F6BF-5375-455C-9EA6-DF929625EA0E}">
        <p15:presenceInfo xmlns:p15="http://schemas.microsoft.com/office/powerpoint/2012/main" userId="S-1-5-21-249126541-2385522620-1901846337-4895" providerId="AD"/>
      </p:ext>
    </p:extLst>
  </p:cmAuthor>
  <p:cmAuthor id="22" name="Kelsey Hodge-Hanson" initials="KH" lastIdx="73" clrIdx="21">
    <p:extLst>
      <p:ext uri="{19B8F6BF-5375-455C-9EA6-DF929625EA0E}">
        <p15:presenceInfo xmlns:p15="http://schemas.microsoft.com/office/powerpoint/2012/main" userId="S::Kelsey.Hodge-Hanson@amiculum.biz::ba363a49-de9d-45c2-9d89-6ffe3f3a8415" providerId="AD"/>
      </p:ext>
    </p:extLst>
  </p:cmAuthor>
  <p:cmAuthor id="23" name="Michelle Wallwin" initials="MW" lastIdx="13" clrIdx="22">
    <p:extLst>
      <p:ext uri="{19B8F6BF-5375-455C-9EA6-DF929625EA0E}">
        <p15:presenceInfo xmlns:p15="http://schemas.microsoft.com/office/powerpoint/2012/main" userId="S::Michelle.Wallwin@mudskipper.biz::7ebdb67e-4d6f-4489-a4e9-1187bf87496a" providerId="AD"/>
      </p:ext>
    </p:extLst>
  </p:cmAuthor>
  <p:cmAuthor id="24" name="Beckie Best" initials="BB" lastIdx="18" clrIdx="23">
    <p:extLst>
      <p:ext uri="{19B8F6BF-5375-455C-9EA6-DF929625EA0E}">
        <p15:presenceInfo xmlns:p15="http://schemas.microsoft.com/office/powerpoint/2012/main" userId="S::Beckie.Best@amiculum.biz::74321b0c-f806-4652-b43f-da552494062d" providerId="AD"/>
      </p:ext>
    </p:extLst>
  </p:cmAuthor>
  <p:cmAuthor id="25" name="Richard Sora" initials="RS" lastIdx="17" clrIdx="24">
    <p:extLst>
      <p:ext uri="{19B8F6BF-5375-455C-9EA6-DF929625EA0E}">
        <p15:presenceInfo xmlns:p15="http://schemas.microsoft.com/office/powerpoint/2012/main" userId="S::Richard.Sora@amiculum.biz::cb038387-08a1-4a70-9fe9-b16120cfe8dc" providerId="AD"/>
      </p:ext>
    </p:extLst>
  </p:cmAuthor>
  <p:cmAuthor id="26" name="Bex Clulow" initials="BC" lastIdx="19" clrIdx="25">
    <p:extLst>
      <p:ext uri="{19B8F6BF-5375-455C-9EA6-DF929625EA0E}">
        <p15:presenceInfo xmlns:p15="http://schemas.microsoft.com/office/powerpoint/2012/main" userId="S::bex.clulow@amiculum.biz::50a3b497-1c9b-4101-9fd1-264d89f3d686" providerId="AD"/>
      </p:ext>
    </p:extLst>
  </p:cmAuthor>
  <p:cmAuthor id="27" name="Cath Bryant" initials="CB" lastIdx="7" clrIdx="26">
    <p:extLst>
      <p:ext uri="{19B8F6BF-5375-455C-9EA6-DF929625EA0E}">
        <p15:presenceInfo xmlns:p15="http://schemas.microsoft.com/office/powerpoint/2012/main" userId="S::cath.bryant@mudskipper.biz::4d3e066e-43a3-457a-b518-d840bfe99dc8" providerId="AD"/>
      </p:ext>
    </p:extLst>
  </p:cmAuthor>
  <p:cmAuthor id="28" name="Exter, Jason" initials="EJ" lastIdx="3" clrIdx="27">
    <p:extLst>
      <p:ext uri="{19B8F6BF-5375-455C-9EA6-DF929625EA0E}">
        <p15:presenceInfo xmlns:p15="http://schemas.microsoft.com/office/powerpoint/2012/main" userId="S::jexter@amgen.com::1bbd34bb-3f25-494b-aef7-8643a1690f7e" providerId="AD"/>
      </p:ext>
    </p:extLst>
  </p:cmAuthor>
  <p:cmAuthor id="29" name="Nguyen, Christine" initials="NC" lastIdx="77" clrIdx="28">
    <p:extLst>
      <p:ext uri="{19B8F6BF-5375-455C-9EA6-DF929625EA0E}">
        <p15:presenceInfo xmlns:p15="http://schemas.microsoft.com/office/powerpoint/2012/main" userId="S::cnguye01@amgen.com::fc79e464-0d14-4528-a4f7-2d497f00579a" providerId="AD"/>
      </p:ext>
    </p:extLst>
  </p:cmAuthor>
  <p:cmAuthor id="30" name="Anu Hosangadi" initials="AH [2]" lastIdx="156" clrIdx="29">
    <p:extLst>
      <p:ext uri="{19B8F6BF-5375-455C-9EA6-DF929625EA0E}">
        <p15:presenceInfo xmlns:p15="http://schemas.microsoft.com/office/powerpoint/2012/main" userId="S::Anu.Hosangadi@amiculum.biz::64215626-02dc-4002-80b7-51e883c10445" providerId="AD"/>
      </p:ext>
    </p:extLst>
  </p:cmAuthor>
  <p:cmAuthor id="31" name="Mues, Katie" initials="MK [2]" lastIdx="73" clrIdx="30">
    <p:extLst>
      <p:ext uri="{19B8F6BF-5375-455C-9EA6-DF929625EA0E}">
        <p15:presenceInfo xmlns:p15="http://schemas.microsoft.com/office/powerpoint/2012/main" userId="S::kmues@amgen.com::cb09aea0-424c-4bf0-a0b0-282ee7156b5d" providerId="AD"/>
      </p:ext>
    </p:extLst>
  </p:cmAuthor>
  <p:cmAuthor id="32" name="Julie Brown" initials="JB" lastIdx="120" clrIdx="31">
    <p:extLst>
      <p:ext uri="{19B8F6BF-5375-455C-9EA6-DF929625EA0E}">
        <p15:presenceInfo xmlns:p15="http://schemas.microsoft.com/office/powerpoint/2012/main" userId="S::julie.brown@amiculum.biz::4b61d977-d8f7-4de8-8ee8-ad0d8fea6e9f" providerId="AD"/>
      </p:ext>
    </p:extLst>
  </p:cmAuthor>
  <p:cmAuthor id="33" name="Sushma Soni" initials="SAS" lastIdx="18" clrIdx="32">
    <p:extLst>
      <p:ext uri="{19B8F6BF-5375-455C-9EA6-DF929625EA0E}">
        <p15:presenceInfo xmlns:p15="http://schemas.microsoft.com/office/powerpoint/2012/main" userId="Sushma Soni" providerId="None"/>
      </p:ext>
    </p:extLst>
  </p:cmAuthor>
  <p:cmAuthor id="34" name="Patterson, Grace" initials="PG" lastIdx="4" clrIdx="33">
    <p:extLst>
      <p:ext uri="{19B8F6BF-5375-455C-9EA6-DF929625EA0E}">
        <p15:presenceInfo xmlns:p15="http://schemas.microsoft.com/office/powerpoint/2012/main" userId="S::gpatte02@amgen.com::c8f90039-bda8-4586-882e-7b8e7b9577c1" providerId="AD"/>
      </p:ext>
    </p:extLst>
  </p:cmAuthor>
  <p:cmAuthor id="35" name="Schludi, Belinda" initials="SB" lastIdx="8" clrIdx="34">
    <p:extLst>
      <p:ext uri="{19B8F6BF-5375-455C-9EA6-DF929625EA0E}">
        <p15:presenceInfo xmlns:p15="http://schemas.microsoft.com/office/powerpoint/2012/main" userId="S::bschludi@amgen.com::56186cce-0d8d-4ea9-a5a8-471b26bd0264" providerId="AD"/>
      </p:ext>
    </p:extLst>
  </p:cmAuthor>
  <p:cmAuthor id="36" name="Emily Machin" initials="EM" lastIdx="16" clrIdx="35">
    <p:extLst>
      <p:ext uri="{19B8F6BF-5375-455C-9EA6-DF929625EA0E}">
        <p15:presenceInfo xmlns:p15="http://schemas.microsoft.com/office/powerpoint/2012/main" userId="S::Emily.Machin@amiculum.biz::14971d19-5f07-47f0-9ffe-e1d3fb16acbd" providerId="AD"/>
      </p:ext>
    </p:extLst>
  </p:cmAuthor>
  <p:cmAuthor id="37" name="Claire Thorne" initials="CT" lastIdx="16" clrIdx="36">
    <p:extLst>
      <p:ext uri="{19B8F6BF-5375-455C-9EA6-DF929625EA0E}">
        <p15:presenceInfo xmlns:p15="http://schemas.microsoft.com/office/powerpoint/2012/main" userId="S::Claire.Thorne@amiculum.biz::d9f1cb2f-2268-4e9d-a651-6caa7030df24" providerId="AD"/>
      </p:ext>
    </p:extLst>
  </p:cmAuthor>
  <p:cmAuthor id="38" name="CACTUS-SR" initials="CACTUS-SR" lastIdx="31" clrIdx="37">
    <p:extLst>
      <p:ext uri="{19B8F6BF-5375-455C-9EA6-DF929625EA0E}">
        <p15:presenceInfo xmlns:p15="http://schemas.microsoft.com/office/powerpoint/2012/main" userId="CACTUS-SR" providerId="None"/>
      </p:ext>
    </p:extLst>
  </p:cmAuthor>
  <p:cmAuthor id="39" name="Eyrin Pena" initials="EP" lastIdx="11" clrIdx="38">
    <p:extLst>
      <p:ext uri="{19B8F6BF-5375-455C-9EA6-DF929625EA0E}">
        <p15:presenceInfo xmlns:p15="http://schemas.microsoft.com/office/powerpoint/2012/main" userId="S::eyrin.pena@cactusglobal.com::0d954eb3-fbe0-4e10-a72e-5160e4a2f481" providerId="AD"/>
      </p:ext>
    </p:extLst>
  </p:cmAuthor>
  <p:cmAuthor id="40" name="Medical Writer" initials="MW" lastIdx="7" clrIdx="39">
    <p:extLst>
      <p:ext uri="{19B8F6BF-5375-455C-9EA6-DF929625EA0E}">
        <p15:presenceInfo xmlns:p15="http://schemas.microsoft.com/office/powerpoint/2012/main" userId="Medical Writer" providerId="None"/>
      </p:ext>
    </p:extLst>
  </p:cmAuthor>
  <p:cmAuthor id="41" name="Editor" initials="Cactus" lastIdx="54" clrIdx="40">
    <p:extLst>
      <p:ext uri="{19B8F6BF-5375-455C-9EA6-DF929625EA0E}">
        <p15:presenceInfo xmlns:p15="http://schemas.microsoft.com/office/powerpoint/2012/main" userId="Editor" providerId="None"/>
      </p:ext>
    </p:extLst>
  </p:cmAuthor>
  <p:cmAuthor id="42" name="CACTUS_AG" initials="CACTUS_AG" lastIdx="175" clrIdx="41">
    <p:extLst>
      <p:ext uri="{19B8F6BF-5375-455C-9EA6-DF929625EA0E}">
        <p15:presenceInfo xmlns:p15="http://schemas.microsoft.com/office/powerpoint/2012/main" userId="CACTUS_A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EC701C"/>
    <a:srgbClr val="98A5BF"/>
    <a:srgbClr val="F8C8A8"/>
    <a:srgbClr val="FFCF89"/>
    <a:srgbClr val="FFCC66"/>
    <a:srgbClr val="007CC2"/>
    <a:srgbClr val="FF00FF"/>
    <a:srgbClr val="C55A11"/>
    <a:srgbClr val="9BC3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14" autoAdjust="0"/>
    <p:restoredTop sz="96327" autoAdjust="0"/>
  </p:normalViewPr>
  <p:slideViewPr>
    <p:cSldViewPr snapToGrid="0" showGuides="1">
      <p:cViewPr varScale="1">
        <p:scale>
          <a:sx n="110" d="100"/>
          <a:sy n="110" d="100"/>
        </p:scale>
        <p:origin x="1194" y="108"/>
      </p:cViewPr>
      <p:guideLst>
        <p:guide orient="horz" pos="2712"/>
        <p:guide pos="3840"/>
        <p:guide pos="3930"/>
        <p:guide pos="3750"/>
        <p:guide orient="horz" pos="1763"/>
        <p:guide orient="horz" pos="1063"/>
        <p:guide orient="horz" pos="2592"/>
        <p:guide orient="horz" pos="4110"/>
        <p:guide pos="7368"/>
      </p:guideLst>
    </p:cSldViewPr>
  </p:slideViewPr>
  <p:outlineViewPr>
    <p:cViewPr>
      <p:scale>
        <a:sx n="33" d="100"/>
        <a:sy n="33" d="100"/>
      </p:scale>
      <p:origin x="0" y="-22992"/>
    </p:cViewPr>
  </p:outlineViewPr>
  <p:notesTextViewPr>
    <p:cViewPr>
      <p:scale>
        <a:sx n="3" d="2"/>
        <a:sy n="3" d="2"/>
      </p:scale>
      <p:origin x="0" y="0"/>
    </p:cViewPr>
  </p:notesTextViewPr>
  <p:sorterViewPr>
    <p:cViewPr>
      <p:scale>
        <a:sx n="33" d="100"/>
        <a:sy n="33" d="100"/>
      </p:scale>
      <p:origin x="0" y="0"/>
    </p:cViewPr>
  </p:sorterViewPr>
  <p:notesViewPr>
    <p:cSldViewPr snapToGrid="0" showGuides="1">
      <p:cViewPr varScale="1">
        <p:scale>
          <a:sx n="78" d="100"/>
          <a:sy n="78" d="100"/>
        </p:scale>
        <p:origin x="2340" y="102"/>
      </p:cViewPr>
      <p:guideLst>
        <p:guide orient="horz" pos="2304"/>
        <p:guide pos="3024"/>
      </p:guideLst>
    </p:cSldViewPr>
  </p:notesViewPr>
  <p:gridSpacing cx="38100" cy="381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ssalber, Karina" userId="8af1f019-a6d2-4b11-9df5-9a185bcad605" providerId="ADAL" clId="{B0E08651-91BA-46E2-BFB7-A8E58C74CB83}"/>
    <pc:docChg chg="modSld">
      <pc:chgData name="Grossalber, Karina" userId="8af1f019-a6d2-4b11-9df5-9a185bcad605" providerId="ADAL" clId="{B0E08651-91BA-46E2-BFB7-A8E58C74CB83}" dt="2022-04-11T11:14:27.089" v="0" actId="20577"/>
      <pc:docMkLst>
        <pc:docMk/>
      </pc:docMkLst>
      <pc:sldChg chg="modSp mod">
        <pc:chgData name="Grossalber, Karina" userId="8af1f019-a6d2-4b11-9df5-9a185bcad605" providerId="ADAL" clId="{B0E08651-91BA-46E2-BFB7-A8E58C74CB83}" dt="2022-04-11T11:14:27.089" v="0" actId="20577"/>
        <pc:sldMkLst>
          <pc:docMk/>
          <pc:sldMk cId="3047288086" sldId="2147374107"/>
        </pc:sldMkLst>
        <pc:spChg chg="mod">
          <ac:chgData name="Grossalber, Karina" userId="8af1f019-a6d2-4b11-9df5-9a185bcad605" providerId="ADAL" clId="{B0E08651-91BA-46E2-BFB7-A8E58C74CB83}" dt="2022-04-11T11:14:27.089" v="0" actId="20577"/>
          <ac:spMkLst>
            <pc:docMk/>
            <pc:sldMk cId="3047288086" sldId="2147374107"/>
            <ac:spMk id="30" creationId="{846EBB23-A78E-4EB9-96CB-436D986A14AF}"/>
          </ac:spMkLst>
        </pc:spChg>
      </pc:sldChg>
    </pc:docChg>
  </pc:docChgLst>
  <pc:docChgLst>
    <pc:chgData name="Schoeser, Karina" userId="8af1f019-a6d2-4b11-9df5-9a185bcad605" providerId="ADAL" clId="{280EC832-477A-4CF2-818E-B7DDD7EBF96E}"/>
    <pc:docChg chg="modSld">
      <pc:chgData name="Schoeser, Karina" userId="8af1f019-a6d2-4b11-9df5-9a185bcad605" providerId="ADAL" clId="{280EC832-477A-4CF2-818E-B7DDD7EBF96E}" dt="2024-07-12T07:13:28.572" v="3" actId="20577"/>
      <pc:docMkLst>
        <pc:docMk/>
      </pc:docMkLst>
      <pc:sldChg chg="modSp mod">
        <pc:chgData name="Schoeser, Karina" userId="8af1f019-a6d2-4b11-9df5-9a185bcad605" providerId="ADAL" clId="{280EC832-477A-4CF2-818E-B7DDD7EBF96E}" dt="2024-07-12T07:13:28.572" v="3" actId="20577"/>
        <pc:sldMkLst>
          <pc:docMk/>
          <pc:sldMk cId="1593341091" sldId="2147374089"/>
        </pc:sldMkLst>
        <pc:spChg chg="mod">
          <ac:chgData name="Schoeser, Karina" userId="8af1f019-a6d2-4b11-9df5-9a185bcad605" providerId="ADAL" clId="{280EC832-477A-4CF2-818E-B7DDD7EBF96E}" dt="2024-07-12T07:13:28.572" v="3" actId="20577"/>
          <ac:spMkLst>
            <pc:docMk/>
            <pc:sldMk cId="1593341091" sldId="2147374089"/>
            <ac:spMk id="9" creationId="{350545E3-C42E-4D47-B649-A9CA0104980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0">
                    <a:schemeClr val="bg1"/>
                  </a:gs>
                  <a:gs pos="9000">
                    <a:srgbClr val="98A5BF"/>
                  </a:gs>
                  <a:gs pos="37000">
                    <a:srgbClr val="002060"/>
                  </a:gs>
                </a:gsLst>
                <a:lin ang="16200000" scaled="1"/>
              </a:gradFill>
              <a:ln>
                <a:noFill/>
              </a:ln>
              <a:effectLst/>
            </c:spPr>
            <c:extLst>
              <c:ext xmlns:c16="http://schemas.microsoft.com/office/drawing/2014/chart" uri="{C3380CC4-5D6E-409C-BE32-E72D297353CC}">
                <c16:uniqueId val="{00000004-F19E-49E4-817D-4FE25A9EB177}"/>
              </c:ext>
            </c:extLst>
          </c:dPt>
          <c:dPt>
            <c:idx val="1"/>
            <c:invertIfNegative val="0"/>
            <c:bubble3D val="0"/>
            <c:spPr>
              <a:gradFill>
                <a:gsLst>
                  <a:gs pos="0">
                    <a:schemeClr val="bg1"/>
                  </a:gs>
                  <a:gs pos="61000">
                    <a:srgbClr val="EC701C"/>
                  </a:gs>
                </a:gsLst>
                <a:lin ang="16200000" scaled="1"/>
              </a:gradFill>
              <a:ln>
                <a:noFill/>
              </a:ln>
              <a:effectLst/>
            </c:spPr>
            <c:extLst>
              <c:ext xmlns:c16="http://schemas.microsoft.com/office/drawing/2014/chart" uri="{C3380CC4-5D6E-409C-BE32-E72D297353CC}">
                <c16:uniqueId val="{00000005-F19E-49E4-817D-4FE25A9EB177}"/>
              </c:ext>
            </c:extLst>
          </c:dPt>
          <c:cat>
            <c:strRef>
              <c:f>Sheet1!$A$2:$A$3</c:f>
              <c:strCache>
                <c:ptCount val="2"/>
                <c:pt idx="0">
                  <c:v>Placebo</c:v>
                </c:pt>
                <c:pt idx="1">
                  <c:v>Evolocumab</c:v>
                </c:pt>
              </c:strCache>
            </c:strRef>
          </c:cat>
          <c:val>
            <c:numRef>
              <c:f>Sheet1!$B$2:$B$3</c:f>
              <c:numCache>
                <c:formatCode>General</c:formatCode>
                <c:ptCount val="2"/>
                <c:pt idx="0">
                  <c:v>21.5</c:v>
                </c:pt>
                <c:pt idx="1">
                  <c:v>42.7</c:v>
                </c:pt>
              </c:numCache>
            </c:numRef>
          </c:val>
          <c:extLst>
            <c:ext xmlns:c16="http://schemas.microsoft.com/office/drawing/2014/chart" uri="{C3380CC4-5D6E-409C-BE32-E72D297353CC}">
              <c16:uniqueId val="{00000000-F19E-49E4-817D-4FE25A9EB177}"/>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ax val="6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0">
                    <a:schemeClr val="bg1"/>
                  </a:gs>
                  <a:gs pos="61000">
                    <a:srgbClr val="002060"/>
                  </a:gs>
                </a:gsLst>
                <a:lin ang="5400000" scaled="1"/>
              </a:gradFill>
              <a:ln>
                <a:noFill/>
              </a:ln>
              <a:effectLst/>
            </c:spPr>
            <c:extLst>
              <c:ext xmlns:c16="http://schemas.microsoft.com/office/drawing/2014/chart" uri="{C3380CC4-5D6E-409C-BE32-E72D297353CC}">
                <c16:uniqueId val="{00000001-4BCA-A149-A053-45E280736271}"/>
              </c:ext>
            </c:extLst>
          </c:dPt>
          <c:dPt>
            <c:idx val="1"/>
            <c:invertIfNegative val="0"/>
            <c:bubble3D val="0"/>
            <c:spPr>
              <a:gradFill>
                <a:gsLst>
                  <a:gs pos="0">
                    <a:schemeClr val="bg1"/>
                  </a:gs>
                  <a:gs pos="61000">
                    <a:srgbClr val="EC701C"/>
                  </a:gs>
                </a:gsLst>
                <a:lin ang="5400000" scaled="1"/>
              </a:gradFill>
              <a:ln>
                <a:noFill/>
              </a:ln>
              <a:effectLst/>
            </c:spPr>
            <c:extLst>
              <c:ext xmlns:c16="http://schemas.microsoft.com/office/drawing/2014/chart" uri="{C3380CC4-5D6E-409C-BE32-E72D297353CC}">
                <c16:uniqueId val="{00000003-4BCA-A149-A053-45E280736271}"/>
              </c:ext>
            </c:extLst>
          </c:dPt>
          <c:cat>
            <c:strRef>
              <c:f>Sheet1!$A$2:$A$3</c:f>
              <c:strCache>
                <c:ptCount val="2"/>
                <c:pt idx="0">
                  <c:v>Placebo</c:v>
                </c:pt>
                <c:pt idx="1">
                  <c:v>Evolocumab</c:v>
                </c:pt>
              </c:strCache>
            </c:strRef>
          </c:cat>
          <c:val>
            <c:numRef>
              <c:f>Sheet1!$B$2:$B$3</c:f>
              <c:numCache>
                <c:formatCode>General</c:formatCode>
                <c:ptCount val="2"/>
                <c:pt idx="0">
                  <c:v>-0.61</c:v>
                </c:pt>
                <c:pt idx="1">
                  <c:v>-2.29</c:v>
                </c:pt>
              </c:numCache>
            </c:numRef>
          </c:val>
          <c:extLst>
            <c:ext xmlns:c16="http://schemas.microsoft.com/office/drawing/2014/chart" uri="{C3380CC4-5D6E-409C-BE32-E72D297353CC}">
              <c16:uniqueId val="{00000004-4BCA-A149-A053-45E280736271}"/>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ax val="3"/>
          <c:min val="-3"/>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
        <c:min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0">
                    <a:schemeClr val="bg1"/>
                  </a:gs>
                  <a:gs pos="61000">
                    <a:srgbClr val="002060"/>
                  </a:gs>
                </a:gsLst>
                <a:lin ang="5400000" scaled="1"/>
              </a:gradFill>
              <a:ln>
                <a:noFill/>
              </a:ln>
              <a:effectLst/>
            </c:spPr>
            <c:extLst>
              <c:ext xmlns:c16="http://schemas.microsoft.com/office/drawing/2014/chart" uri="{C3380CC4-5D6E-409C-BE32-E72D297353CC}">
                <c16:uniqueId val="{00000004-F19E-49E4-817D-4FE25A9EB177}"/>
              </c:ext>
            </c:extLst>
          </c:dPt>
          <c:dPt>
            <c:idx val="1"/>
            <c:invertIfNegative val="0"/>
            <c:bubble3D val="0"/>
            <c:spPr>
              <a:gradFill>
                <a:gsLst>
                  <a:gs pos="0">
                    <a:schemeClr val="bg1"/>
                  </a:gs>
                  <a:gs pos="61000">
                    <a:srgbClr val="EC701C"/>
                  </a:gs>
                </a:gsLst>
                <a:lin ang="5400000" scaled="1"/>
              </a:gradFill>
              <a:ln>
                <a:noFill/>
              </a:ln>
              <a:effectLst/>
            </c:spPr>
            <c:extLst>
              <c:ext xmlns:c16="http://schemas.microsoft.com/office/drawing/2014/chart" uri="{C3380CC4-5D6E-409C-BE32-E72D297353CC}">
                <c16:uniqueId val="{00000005-F19E-49E4-817D-4FE25A9EB177}"/>
              </c:ext>
            </c:extLst>
          </c:dPt>
          <c:cat>
            <c:strRef>
              <c:f>Sheet1!$A$2:$A$3</c:f>
              <c:strCache>
                <c:ptCount val="2"/>
                <c:pt idx="0">
                  <c:v>Placebo</c:v>
                </c:pt>
                <c:pt idx="1">
                  <c:v>Evolocumab</c:v>
                </c:pt>
              </c:strCache>
            </c:strRef>
          </c:cat>
          <c:val>
            <c:numRef>
              <c:f>Sheet1!$B$2:$B$3</c:f>
              <c:numCache>
                <c:formatCode>General</c:formatCode>
                <c:ptCount val="2"/>
                <c:pt idx="0">
                  <c:v>-31.4</c:v>
                </c:pt>
                <c:pt idx="1">
                  <c:v>-57.5</c:v>
                </c:pt>
              </c:numCache>
            </c:numRef>
          </c:val>
          <c:extLst>
            <c:ext xmlns:c16="http://schemas.microsoft.com/office/drawing/2014/chart" uri="{C3380CC4-5D6E-409C-BE32-E72D297353CC}">
              <c16:uniqueId val="{00000000-F19E-49E4-817D-4FE25A9EB177}"/>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in val="-6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21000">
                    <a:srgbClr val="94A1BC"/>
                  </a:gs>
                  <a:gs pos="0">
                    <a:schemeClr val="bg1"/>
                  </a:gs>
                  <a:gs pos="53000">
                    <a:srgbClr val="002060"/>
                  </a:gs>
                </a:gsLst>
                <a:lin ang="16200000" scaled="1"/>
              </a:gradFill>
              <a:ln>
                <a:noFill/>
              </a:ln>
              <a:effectLst/>
            </c:spPr>
            <c:extLst>
              <c:ext xmlns:c16="http://schemas.microsoft.com/office/drawing/2014/chart" uri="{C3380CC4-5D6E-409C-BE32-E72D297353CC}">
                <c16:uniqueId val="{00000004-F19E-49E4-817D-4FE25A9EB177}"/>
              </c:ext>
            </c:extLst>
          </c:dPt>
          <c:dPt>
            <c:idx val="1"/>
            <c:invertIfNegative val="0"/>
            <c:bubble3D val="0"/>
            <c:spPr>
              <a:gradFill>
                <a:gsLst>
                  <a:gs pos="0">
                    <a:schemeClr val="bg1"/>
                  </a:gs>
                  <a:gs pos="61000">
                    <a:srgbClr val="EC701C"/>
                  </a:gs>
                </a:gsLst>
                <a:lin ang="16200000" scaled="1"/>
              </a:gradFill>
              <a:ln>
                <a:noFill/>
              </a:ln>
              <a:effectLst/>
            </c:spPr>
            <c:extLst>
              <c:ext xmlns:c16="http://schemas.microsoft.com/office/drawing/2014/chart" uri="{C3380CC4-5D6E-409C-BE32-E72D297353CC}">
                <c16:uniqueId val="{00000005-F19E-49E4-817D-4FE25A9EB177}"/>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19E-49E4-817D-4FE25A9EB177}"/>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19E-49E4-817D-4FE25A9EB17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Placebo</c:v>
                </c:pt>
                <c:pt idx="1">
                  <c:v>Evolocumab</c:v>
                </c:pt>
              </c:strCache>
            </c:strRef>
          </c:cat>
          <c:val>
            <c:numRef>
              <c:f>Sheet1!$B$2:$B$3</c:f>
              <c:numCache>
                <c:formatCode>General</c:formatCode>
                <c:ptCount val="2"/>
                <c:pt idx="0">
                  <c:v>44.3</c:v>
                </c:pt>
                <c:pt idx="1">
                  <c:v>81.8</c:v>
                </c:pt>
              </c:numCache>
            </c:numRef>
          </c:val>
          <c:extLst>
            <c:ext xmlns:c16="http://schemas.microsoft.com/office/drawing/2014/chart" uri="{C3380CC4-5D6E-409C-BE32-E72D297353CC}">
              <c16:uniqueId val="{00000000-F19E-49E4-817D-4FE25A9EB177}"/>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ax val="10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21000">
                    <a:srgbClr val="8C9BB7"/>
                  </a:gs>
                  <a:gs pos="0">
                    <a:schemeClr val="bg1"/>
                  </a:gs>
                  <a:gs pos="0">
                    <a:schemeClr val="bg1"/>
                  </a:gs>
                  <a:gs pos="44000">
                    <a:srgbClr val="002060"/>
                  </a:gs>
                </a:gsLst>
                <a:lin ang="16200000" scaled="1"/>
              </a:gradFill>
              <a:ln>
                <a:noFill/>
              </a:ln>
              <a:effectLst/>
            </c:spPr>
            <c:extLst>
              <c:ext xmlns:c16="http://schemas.microsoft.com/office/drawing/2014/chart" uri="{C3380CC4-5D6E-409C-BE32-E72D297353CC}">
                <c16:uniqueId val="{00000004-F19E-49E4-817D-4FE25A9EB177}"/>
              </c:ext>
            </c:extLst>
          </c:dPt>
          <c:dPt>
            <c:idx val="1"/>
            <c:invertIfNegative val="0"/>
            <c:bubble3D val="0"/>
            <c:spPr>
              <a:gradFill>
                <a:gsLst>
                  <a:gs pos="0">
                    <a:schemeClr val="bg1"/>
                  </a:gs>
                  <a:gs pos="0">
                    <a:schemeClr val="bg1"/>
                  </a:gs>
                  <a:gs pos="61000">
                    <a:srgbClr val="EC701C"/>
                  </a:gs>
                </a:gsLst>
                <a:lin ang="16200000" scaled="1"/>
              </a:gradFill>
              <a:ln>
                <a:noFill/>
              </a:ln>
              <a:effectLst/>
            </c:spPr>
            <c:extLst>
              <c:ext xmlns:c16="http://schemas.microsoft.com/office/drawing/2014/chart" uri="{C3380CC4-5D6E-409C-BE32-E72D297353CC}">
                <c16:uniqueId val="{00000005-F19E-49E4-817D-4FE25A9EB177}"/>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19E-49E4-817D-4FE25A9EB177}"/>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19E-49E4-817D-4FE25A9EB17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Placebo</c:v>
                </c:pt>
                <c:pt idx="1">
                  <c:v>Evolocumab</c:v>
                </c:pt>
              </c:strCache>
            </c:strRef>
          </c:cat>
          <c:val>
            <c:numRef>
              <c:f>Sheet1!$B$2:$B$3</c:f>
              <c:numCache>
                <c:formatCode>General</c:formatCode>
                <c:ptCount val="2"/>
                <c:pt idx="0">
                  <c:v>29.8</c:v>
                </c:pt>
                <c:pt idx="1">
                  <c:v>62.3</c:v>
                </c:pt>
              </c:numCache>
            </c:numRef>
          </c:val>
          <c:extLst>
            <c:ext xmlns:c16="http://schemas.microsoft.com/office/drawing/2014/chart" uri="{C3380CC4-5D6E-409C-BE32-E72D297353CC}">
              <c16:uniqueId val="{00000000-F19E-49E4-817D-4FE25A9EB177}"/>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out"/>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in val="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82749142592376E-2"/>
          <c:y val="0.14578525497739361"/>
          <c:w val="0.87985587857401859"/>
          <c:h val="0.68920827976549592"/>
        </c:manualLayout>
      </c:layout>
      <c:barChart>
        <c:barDir val="col"/>
        <c:grouping val="clustered"/>
        <c:varyColors val="0"/>
        <c:ser>
          <c:idx val="0"/>
          <c:order val="0"/>
          <c:tx>
            <c:strRef>
              <c:f>Sheet1!$B$1</c:f>
              <c:strCache>
                <c:ptCount val="1"/>
                <c:pt idx="0">
                  <c:v>Baseline</c:v>
                </c:pt>
              </c:strCache>
            </c:strRef>
          </c:tx>
          <c:spPr>
            <a:solidFill>
              <a:srgbClr val="EC701C"/>
            </a:solidFill>
            <a:ln>
              <a:noFill/>
            </a:ln>
            <a:effectLst/>
          </c:spPr>
          <c:invertIfNegative val="0"/>
          <c:dPt>
            <c:idx val="0"/>
            <c:invertIfNegative val="0"/>
            <c:bubble3D val="0"/>
            <c:spPr>
              <a:solidFill>
                <a:srgbClr val="EC701C"/>
              </a:solidFill>
              <a:ln>
                <a:noFill/>
              </a:ln>
              <a:effectLst/>
            </c:spPr>
            <c:extLst>
              <c:ext xmlns:c16="http://schemas.microsoft.com/office/drawing/2014/chart" uri="{C3380CC4-5D6E-409C-BE32-E72D297353CC}">
                <c16:uniqueId val="{00000001-FE8D-41D7-83D7-8C808261574A}"/>
              </c:ext>
            </c:extLst>
          </c:dPt>
          <c:dPt>
            <c:idx val="1"/>
            <c:invertIfNegative val="0"/>
            <c:bubble3D val="0"/>
            <c:spPr>
              <a:solidFill>
                <a:srgbClr val="002060"/>
              </a:solidFill>
              <a:ln>
                <a:noFill/>
              </a:ln>
              <a:effectLst/>
            </c:spPr>
            <c:extLst>
              <c:ext xmlns:c16="http://schemas.microsoft.com/office/drawing/2014/chart" uri="{C3380CC4-5D6E-409C-BE32-E72D297353CC}">
                <c16:uniqueId val="{00000003-FE8D-41D7-83D7-8C808261574A}"/>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8D-41D7-83D7-8C808261574A}"/>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8D-41D7-83D7-8C808261574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Placebo</c:v>
                </c:pt>
                <c:pt idx="1">
                  <c:v>Evolocumab</c:v>
                </c:pt>
              </c:strCache>
            </c:strRef>
          </c:cat>
          <c:val>
            <c:numRef>
              <c:f>Sheet1!$B$2:$B$3</c:f>
              <c:numCache>
                <c:formatCode>General</c:formatCode>
                <c:ptCount val="2"/>
                <c:pt idx="0">
                  <c:v>142.1</c:v>
                </c:pt>
                <c:pt idx="1">
                  <c:v>140.4</c:v>
                </c:pt>
              </c:numCache>
            </c:numRef>
          </c:val>
          <c:extLst>
            <c:ext xmlns:c16="http://schemas.microsoft.com/office/drawing/2014/chart" uri="{C3380CC4-5D6E-409C-BE32-E72D297353CC}">
              <c16:uniqueId val="{00000004-FE8D-41D7-83D7-8C808261574A}"/>
            </c:ext>
          </c:extLst>
        </c:ser>
        <c:ser>
          <c:idx val="1"/>
          <c:order val="1"/>
          <c:tx>
            <c:strRef>
              <c:f>Sheet1!$C$1</c:f>
              <c:strCache>
                <c:ptCount val="1"/>
                <c:pt idx="0">
                  <c:v>Follow-up</c:v>
                </c:pt>
              </c:strCache>
            </c:strRef>
          </c:tx>
          <c:spPr>
            <a:pattFill prst="dkUpDiag">
              <a:fgClr>
                <a:schemeClr val="bg1"/>
              </a:fgClr>
              <a:bgClr>
                <a:srgbClr val="002060"/>
              </a:bgClr>
            </a:pattFill>
            <a:ln>
              <a:noFill/>
            </a:ln>
            <a:effectLst/>
          </c:spPr>
          <c:invertIfNegative val="0"/>
          <c:dPt>
            <c:idx val="0"/>
            <c:invertIfNegative val="0"/>
            <c:bubble3D val="0"/>
            <c:spPr>
              <a:pattFill prst="pct40">
                <a:fgClr>
                  <a:schemeClr val="bg1"/>
                </a:fgClr>
                <a:bgClr>
                  <a:srgbClr val="EC701C"/>
                </a:bgClr>
              </a:pattFill>
              <a:ln>
                <a:noFill/>
              </a:ln>
              <a:effectLst/>
            </c:spPr>
            <c:extLst>
              <c:ext xmlns:c16="http://schemas.microsoft.com/office/drawing/2014/chart" uri="{C3380CC4-5D6E-409C-BE32-E72D297353CC}">
                <c16:uniqueId val="{00000006-018E-46BE-A857-3E50F6096F1C}"/>
              </c:ext>
            </c:extLst>
          </c:dPt>
          <c:dPt>
            <c:idx val="1"/>
            <c:invertIfNegative val="0"/>
            <c:bubble3D val="0"/>
            <c:spPr>
              <a:pattFill prst="pct40">
                <a:fgClr>
                  <a:schemeClr val="bg1"/>
                </a:fgClr>
                <a:bgClr>
                  <a:srgbClr val="002060"/>
                </a:bgClr>
              </a:pattFill>
              <a:ln>
                <a:noFill/>
              </a:ln>
              <a:effectLst/>
            </c:spPr>
            <c:extLst>
              <c:ext xmlns:c16="http://schemas.microsoft.com/office/drawing/2014/chart" uri="{C3380CC4-5D6E-409C-BE32-E72D297353CC}">
                <c16:uniqueId val="{00000000-A31E-433E-909E-3C9D3BDC3FB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Placebo</c:v>
                </c:pt>
                <c:pt idx="1">
                  <c:v>Evolocumab</c:v>
                </c:pt>
              </c:strCache>
            </c:strRef>
          </c:cat>
          <c:val>
            <c:numRef>
              <c:f>Sheet1!$C$2:$C$3</c:f>
              <c:numCache>
                <c:formatCode>General</c:formatCode>
                <c:ptCount val="2"/>
                <c:pt idx="0">
                  <c:v>87.2</c:v>
                </c:pt>
                <c:pt idx="1">
                  <c:v>28.1</c:v>
                </c:pt>
              </c:numCache>
            </c:numRef>
          </c:val>
          <c:extLst>
            <c:ext xmlns:c16="http://schemas.microsoft.com/office/drawing/2014/chart" uri="{C3380CC4-5D6E-409C-BE32-E72D297353CC}">
              <c16:uniqueId val="{00000006-FE8D-41D7-83D7-8C808261574A}"/>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out"/>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ax val="15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450644040"/>
        <c:crosses val="autoZero"/>
        <c:crossBetween val="between"/>
        <c:majorUnit val="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21000">
                    <a:srgbClr val="7D8EAE"/>
                  </a:gs>
                  <a:gs pos="0">
                    <a:schemeClr val="bg1"/>
                  </a:gs>
                  <a:gs pos="38000">
                    <a:srgbClr val="002060"/>
                  </a:gs>
                </a:gsLst>
                <a:lin ang="5400000" scaled="1"/>
              </a:gradFill>
              <a:ln>
                <a:noFill/>
              </a:ln>
              <a:effectLst/>
            </c:spPr>
            <c:extLst>
              <c:ext xmlns:c16="http://schemas.microsoft.com/office/drawing/2014/chart" uri="{C3380CC4-5D6E-409C-BE32-E72D297353CC}">
                <c16:uniqueId val="{00000001-C996-A64E-8C18-4D2C8CB974DA}"/>
              </c:ext>
            </c:extLst>
          </c:dPt>
          <c:dPt>
            <c:idx val="1"/>
            <c:invertIfNegative val="0"/>
            <c:bubble3D val="0"/>
            <c:spPr>
              <a:gradFill>
                <a:gsLst>
                  <a:gs pos="0">
                    <a:schemeClr val="bg1"/>
                  </a:gs>
                  <a:gs pos="61000">
                    <a:srgbClr val="EC701C"/>
                  </a:gs>
                </a:gsLst>
                <a:lin ang="5400000" scaled="1"/>
              </a:gradFill>
              <a:ln>
                <a:noFill/>
              </a:ln>
              <a:effectLst/>
            </c:spPr>
            <c:extLst>
              <c:ext xmlns:c16="http://schemas.microsoft.com/office/drawing/2014/chart" uri="{C3380CC4-5D6E-409C-BE32-E72D297353CC}">
                <c16:uniqueId val="{00000003-C996-A64E-8C18-4D2C8CB974DA}"/>
              </c:ext>
            </c:extLst>
          </c:dPt>
          <c:cat>
            <c:strRef>
              <c:f>Sheet1!$A$2:$A$3</c:f>
              <c:strCache>
                <c:ptCount val="2"/>
                <c:pt idx="0">
                  <c:v>Placebo</c:v>
                </c:pt>
                <c:pt idx="1">
                  <c:v>Evolocumab</c:v>
                </c:pt>
              </c:strCache>
            </c:strRef>
          </c:cat>
          <c:val>
            <c:numRef>
              <c:f>Sheet1!$B$2:$B$3</c:f>
              <c:numCache>
                <c:formatCode>General</c:formatCode>
                <c:ptCount val="2"/>
                <c:pt idx="0">
                  <c:v>-25</c:v>
                </c:pt>
                <c:pt idx="1">
                  <c:v>-52</c:v>
                </c:pt>
              </c:numCache>
            </c:numRef>
          </c:val>
          <c:extLst>
            <c:ext xmlns:c16="http://schemas.microsoft.com/office/drawing/2014/chart" uri="{C3380CC4-5D6E-409C-BE32-E72D297353CC}">
              <c16:uniqueId val="{00000004-C996-A64E-8C18-4D2C8CB974DA}"/>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in val="-7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0">
                    <a:schemeClr val="bg1"/>
                  </a:gs>
                  <a:gs pos="15000">
                    <a:srgbClr val="919EBA"/>
                  </a:gs>
                  <a:gs pos="42000">
                    <a:srgbClr val="002060"/>
                  </a:gs>
                </a:gsLst>
                <a:lin ang="16200000" scaled="1"/>
              </a:gradFill>
              <a:ln>
                <a:noFill/>
              </a:ln>
              <a:effectLst/>
            </c:spPr>
            <c:extLst>
              <c:ext xmlns:c16="http://schemas.microsoft.com/office/drawing/2014/chart" uri="{C3380CC4-5D6E-409C-BE32-E72D297353CC}">
                <c16:uniqueId val="{00000001-388F-2845-A52E-DFD84C6C72B6}"/>
              </c:ext>
            </c:extLst>
          </c:dPt>
          <c:dPt>
            <c:idx val="1"/>
            <c:invertIfNegative val="0"/>
            <c:bubble3D val="0"/>
            <c:spPr>
              <a:gradFill>
                <a:gsLst>
                  <a:gs pos="0">
                    <a:schemeClr val="bg1"/>
                  </a:gs>
                  <a:gs pos="0">
                    <a:schemeClr val="bg1"/>
                  </a:gs>
                  <a:gs pos="61000">
                    <a:srgbClr val="EC701C"/>
                  </a:gs>
                </a:gsLst>
                <a:lin ang="16200000" scaled="1"/>
              </a:gradFill>
              <a:ln>
                <a:noFill/>
              </a:ln>
              <a:effectLst/>
            </c:spPr>
            <c:extLst>
              <c:ext xmlns:c16="http://schemas.microsoft.com/office/drawing/2014/chart" uri="{C3380CC4-5D6E-409C-BE32-E72D297353CC}">
                <c16:uniqueId val="{00000003-388F-2845-A52E-DFD84C6C72B6}"/>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8F-2845-A52E-DFD84C6C72B6}"/>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8F-2845-A52E-DFD84C6C72B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de-D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Placebo</c:v>
                </c:pt>
                <c:pt idx="1">
                  <c:v>Evolocumab</c:v>
                </c:pt>
              </c:strCache>
            </c:strRef>
          </c:cat>
          <c:val>
            <c:numRef>
              <c:f>Sheet1!$B$2:$B$3</c:f>
              <c:numCache>
                <c:formatCode>General</c:formatCode>
                <c:ptCount val="2"/>
                <c:pt idx="0">
                  <c:v>24</c:v>
                </c:pt>
                <c:pt idx="1">
                  <c:v>39</c:v>
                </c:pt>
              </c:numCache>
            </c:numRef>
          </c:val>
          <c:extLst>
            <c:ext xmlns:c16="http://schemas.microsoft.com/office/drawing/2014/chart" uri="{C3380CC4-5D6E-409C-BE32-E72D297353CC}">
              <c16:uniqueId val="{00000004-388F-2845-A52E-DFD84C6C72B6}"/>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in val="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15000">
                    <a:srgbClr val="8594B3"/>
                  </a:gs>
                  <a:gs pos="0">
                    <a:schemeClr val="bg1"/>
                  </a:gs>
                  <a:gs pos="36000">
                    <a:srgbClr val="002060"/>
                  </a:gs>
                </a:gsLst>
                <a:lin ang="5400000" scaled="1"/>
              </a:gradFill>
              <a:ln>
                <a:noFill/>
              </a:ln>
              <a:effectLst/>
            </c:spPr>
            <c:extLst>
              <c:ext xmlns:c16="http://schemas.microsoft.com/office/drawing/2014/chart" uri="{C3380CC4-5D6E-409C-BE32-E72D297353CC}">
                <c16:uniqueId val="{00000001-A524-4507-9F4A-81869737573D}"/>
              </c:ext>
            </c:extLst>
          </c:dPt>
          <c:dPt>
            <c:idx val="1"/>
            <c:invertIfNegative val="0"/>
            <c:bubble3D val="0"/>
            <c:spPr>
              <a:gradFill>
                <a:gsLst>
                  <a:gs pos="0">
                    <a:schemeClr val="bg1"/>
                  </a:gs>
                  <a:gs pos="61000">
                    <a:srgbClr val="EC701C"/>
                  </a:gs>
                </a:gsLst>
                <a:lin ang="5400000" scaled="1"/>
              </a:gradFill>
              <a:ln>
                <a:noFill/>
              </a:ln>
              <a:effectLst/>
            </c:spPr>
            <c:extLst>
              <c:ext xmlns:c16="http://schemas.microsoft.com/office/drawing/2014/chart" uri="{C3380CC4-5D6E-409C-BE32-E72D297353CC}">
                <c16:uniqueId val="{00000003-A524-4507-9F4A-81869737573D}"/>
              </c:ext>
            </c:extLst>
          </c:dPt>
          <c:cat>
            <c:strRef>
              <c:f>Sheet1!$A$2:$A$3</c:f>
              <c:strCache>
                <c:ptCount val="2"/>
                <c:pt idx="0">
                  <c:v>Placebo</c:v>
                </c:pt>
                <c:pt idx="1">
                  <c:v>Evolocumab</c:v>
                </c:pt>
              </c:strCache>
            </c:strRef>
          </c:cat>
          <c:val>
            <c:numRef>
              <c:f>Sheet1!$B$2:$B$3</c:f>
              <c:numCache>
                <c:formatCode>General</c:formatCode>
                <c:ptCount val="2"/>
                <c:pt idx="0">
                  <c:v>-3.4</c:v>
                </c:pt>
                <c:pt idx="1">
                  <c:v>-5.2</c:v>
                </c:pt>
              </c:numCache>
            </c:numRef>
          </c:val>
          <c:extLst>
            <c:ext xmlns:c16="http://schemas.microsoft.com/office/drawing/2014/chart" uri="{C3380CC4-5D6E-409C-BE32-E72D297353CC}">
              <c16:uniqueId val="{00000004-A524-4507-9F4A-81869737573D}"/>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ax val="10"/>
          <c:min val="-1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gradFill>
                <a:gsLst>
                  <a:gs pos="0">
                    <a:schemeClr val="bg1"/>
                  </a:gs>
                  <a:gs pos="46000">
                    <a:srgbClr val="002060"/>
                  </a:gs>
                </a:gsLst>
                <a:lin ang="5400000" scaled="1"/>
              </a:gradFill>
              <a:ln>
                <a:noFill/>
              </a:ln>
              <a:effectLst/>
            </c:spPr>
            <c:extLst>
              <c:ext xmlns:c16="http://schemas.microsoft.com/office/drawing/2014/chart" uri="{C3380CC4-5D6E-409C-BE32-E72D297353CC}">
                <c16:uniqueId val="{00000001-E30E-7F46-9512-9C0397536EAD}"/>
              </c:ext>
            </c:extLst>
          </c:dPt>
          <c:dPt>
            <c:idx val="1"/>
            <c:invertIfNegative val="0"/>
            <c:bubble3D val="0"/>
            <c:spPr>
              <a:gradFill>
                <a:gsLst>
                  <a:gs pos="0">
                    <a:schemeClr val="bg1"/>
                  </a:gs>
                  <a:gs pos="61000">
                    <a:srgbClr val="EC701C"/>
                  </a:gs>
                </a:gsLst>
                <a:lin ang="5400000" scaled="1"/>
              </a:gradFill>
              <a:ln>
                <a:noFill/>
              </a:ln>
              <a:effectLst/>
            </c:spPr>
            <c:extLst>
              <c:ext xmlns:c16="http://schemas.microsoft.com/office/drawing/2014/chart" uri="{C3380CC4-5D6E-409C-BE32-E72D297353CC}">
                <c16:uniqueId val="{00000003-E30E-7F46-9512-9C0397536EAD}"/>
              </c:ext>
            </c:extLst>
          </c:dPt>
          <c:cat>
            <c:strRef>
              <c:f>Sheet1!$A$2:$A$3</c:f>
              <c:strCache>
                <c:ptCount val="2"/>
                <c:pt idx="0">
                  <c:v>Placebo</c:v>
                </c:pt>
                <c:pt idx="1">
                  <c:v>Evolocumab</c:v>
                </c:pt>
              </c:strCache>
            </c:strRef>
          </c:cat>
          <c:val>
            <c:numRef>
              <c:f>Sheet1!$B$2:$B$3</c:f>
              <c:numCache>
                <c:formatCode>General</c:formatCode>
                <c:ptCount val="2"/>
                <c:pt idx="0">
                  <c:v>-8.9</c:v>
                </c:pt>
                <c:pt idx="1">
                  <c:v>-19</c:v>
                </c:pt>
              </c:numCache>
            </c:numRef>
          </c:val>
          <c:extLst>
            <c:ext xmlns:c16="http://schemas.microsoft.com/office/drawing/2014/chart" uri="{C3380CC4-5D6E-409C-BE32-E72D297353CC}">
              <c16:uniqueId val="{00000004-E30E-7F46-9512-9C0397536EAD}"/>
            </c:ext>
          </c:extLst>
        </c:ser>
        <c:dLbls>
          <c:showLegendKey val="0"/>
          <c:showVal val="0"/>
          <c:showCatName val="0"/>
          <c:showSerName val="0"/>
          <c:showPercent val="0"/>
          <c:showBubbleSize val="0"/>
        </c:dLbls>
        <c:gapWidth val="75"/>
        <c:overlap val="-15"/>
        <c:axId val="450644040"/>
        <c:axId val="450632888"/>
      </c:barChart>
      <c:catAx>
        <c:axId val="450644040"/>
        <c:scaling>
          <c:orientation val="minMax"/>
        </c:scaling>
        <c:delete val="0"/>
        <c:axPos val="b"/>
        <c:numFmt formatCode="General" sourceLinked="1"/>
        <c:majorTickMark val="none"/>
        <c:minorTickMark val="none"/>
        <c:tickLblPos val="low"/>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32888"/>
        <c:crosses val="autoZero"/>
        <c:auto val="1"/>
        <c:lblAlgn val="ctr"/>
        <c:lblOffset val="100"/>
        <c:noMultiLvlLbl val="0"/>
      </c:catAx>
      <c:valAx>
        <c:axId val="450632888"/>
        <c:scaling>
          <c:orientation val="minMax"/>
          <c:max val="20"/>
          <c:min val="-20"/>
        </c:scaling>
        <c:delete val="0"/>
        <c:axPos val="l"/>
        <c:numFmt formatCode="General" sourceLinked="1"/>
        <c:majorTickMark val="out"/>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de-DE"/>
          </a:p>
        </c:txPr>
        <c:crossAx val="450644040"/>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5438458" y="0"/>
            <a:ext cx="4160520" cy="367030"/>
          </a:xfrm>
          <a:prstGeom prst="rect">
            <a:avLst/>
          </a:prstGeom>
        </p:spPr>
        <p:txBody>
          <a:bodyPr vert="horz" lIns="96661" tIns="48331" rIns="96661" bIns="48331" rtlCol="0"/>
          <a:lstStyle>
            <a:lvl1pPr algn="r">
              <a:defRPr sz="1300"/>
            </a:lvl1pPr>
          </a:lstStyle>
          <a:p>
            <a:fld id="{EF37EE52-F7FD-455C-BD32-195FE0190D00}" type="datetimeFigureOut">
              <a:rPr lang="en-US" smtClean="0"/>
              <a:t>7/12/2024</a:t>
            </a:fld>
            <a:endParaRPr lang="en-US" dirty="0"/>
          </a:p>
        </p:txBody>
      </p:sp>
      <p:sp>
        <p:nvSpPr>
          <p:cNvPr id="4" name="Footer Placeholder 3"/>
          <p:cNvSpPr>
            <a:spLocks noGrp="1"/>
          </p:cNvSpPr>
          <p:nvPr>
            <p:ph type="ftr" sz="quarter" idx="2"/>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5438458" y="6948171"/>
            <a:ext cx="4160520" cy="367029"/>
          </a:xfrm>
          <a:prstGeom prst="rect">
            <a:avLst/>
          </a:prstGeom>
        </p:spPr>
        <p:txBody>
          <a:bodyPr vert="horz" lIns="96661" tIns="48331" rIns="96661" bIns="48331" rtlCol="0" anchor="b"/>
          <a:lstStyle>
            <a:lvl1pPr algn="r">
              <a:defRPr sz="1300"/>
            </a:lvl1pPr>
          </a:lstStyle>
          <a:p>
            <a:fld id="{8E9585CB-A0C8-4031-8FB5-233B88000CED}" type="slidenum">
              <a:rPr lang="en-US" smtClean="0"/>
              <a:t>‹#›</a:t>
            </a:fld>
            <a:endParaRPr lang="en-US" dirty="0"/>
          </a:p>
        </p:txBody>
      </p:sp>
    </p:spTree>
    <p:extLst>
      <p:ext uri="{BB962C8B-B14F-4D97-AF65-F5344CB8AC3E}">
        <p14:creationId xmlns:p14="http://schemas.microsoft.com/office/powerpoint/2010/main" val="216489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22376" y="1179576"/>
            <a:ext cx="8311896" cy="4675442"/>
          </a:xfrm>
          <a:prstGeom prst="rect">
            <a:avLst/>
          </a:prstGeom>
          <a:noFill/>
          <a:ln w="12700">
            <a:solidFill>
              <a:prstClr val="black"/>
            </a:solidFill>
          </a:ln>
        </p:spPr>
        <p:txBody>
          <a:bodyPr vert="horz" lIns="96661" tIns="48331" rIns="96661" bIns="48331" rtlCol="0" anchor="ctr"/>
          <a:lstStyle/>
          <a:p>
            <a:endParaRPr lang="en-US" dirty="0"/>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A7958679-A23E-4AEE-88CF-863416DFDA8E}" type="slidenum">
              <a:rPr lang="en-US" smtClean="0"/>
              <a:t>‹#›</a:t>
            </a:fld>
            <a:endParaRPr lang="en-US" dirty="0"/>
          </a:p>
        </p:txBody>
      </p:sp>
    </p:spTree>
    <p:extLst>
      <p:ext uri="{BB962C8B-B14F-4D97-AF65-F5344CB8AC3E}">
        <p14:creationId xmlns:p14="http://schemas.microsoft.com/office/powerpoint/2010/main" val="46587055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0</a:t>
            </a:fld>
            <a:endParaRPr lang="en-US" dirty="0"/>
          </a:p>
        </p:txBody>
      </p:sp>
    </p:spTree>
    <p:extLst>
      <p:ext uri="{BB962C8B-B14F-4D97-AF65-F5344CB8AC3E}">
        <p14:creationId xmlns:p14="http://schemas.microsoft.com/office/powerpoint/2010/main" val="1503526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9</a:t>
            </a:fld>
            <a:endParaRPr lang="en-US" dirty="0"/>
          </a:p>
        </p:txBody>
      </p:sp>
    </p:spTree>
    <p:extLst>
      <p:ext uri="{BB962C8B-B14F-4D97-AF65-F5344CB8AC3E}">
        <p14:creationId xmlns:p14="http://schemas.microsoft.com/office/powerpoint/2010/main" val="2640469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GB" dirty="0"/>
          </a:p>
        </p:txBody>
      </p:sp>
      <p:sp>
        <p:nvSpPr>
          <p:cNvPr id="4" name="Slide Number Placeholder 3"/>
          <p:cNvSpPr>
            <a:spLocks noGrp="1"/>
          </p:cNvSpPr>
          <p:nvPr>
            <p:ph type="sldNum" sz="quarter" idx="5"/>
          </p:nvPr>
        </p:nvSpPr>
        <p:spPr/>
        <p:txBody>
          <a:bodyPr/>
          <a:lstStyle/>
          <a:p>
            <a:fld id="{A7958679-A23E-4AEE-88CF-863416DFDA8E}" type="slidenum">
              <a:rPr lang="en-US" smtClean="0"/>
              <a:t>11</a:t>
            </a:fld>
            <a:endParaRPr lang="en-US" dirty="0"/>
          </a:p>
        </p:txBody>
      </p:sp>
    </p:spTree>
    <p:extLst>
      <p:ext uri="{BB962C8B-B14F-4D97-AF65-F5344CB8AC3E}">
        <p14:creationId xmlns:p14="http://schemas.microsoft.com/office/powerpoint/2010/main" val="4155023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13</a:t>
            </a:fld>
            <a:endParaRPr lang="en-US" dirty="0"/>
          </a:p>
        </p:txBody>
      </p:sp>
    </p:spTree>
    <p:extLst>
      <p:ext uri="{BB962C8B-B14F-4D97-AF65-F5344CB8AC3E}">
        <p14:creationId xmlns:p14="http://schemas.microsoft.com/office/powerpoint/2010/main" val="2994238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14</a:t>
            </a:fld>
            <a:endParaRPr lang="en-US" dirty="0"/>
          </a:p>
        </p:txBody>
      </p:sp>
    </p:spTree>
    <p:extLst>
      <p:ext uri="{BB962C8B-B14F-4D97-AF65-F5344CB8AC3E}">
        <p14:creationId xmlns:p14="http://schemas.microsoft.com/office/powerpoint/2010/main" val="2777454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1</a:t>
            </a:fld>
            <a:endParaRPr lang="en-US" dirty="0"/>
          </a:p>
        </p:txBody>
      </p:sp>
    </p:spTree>
    <p:extLst>
      <p:ext uri="{BB962C8B-B14F-4D97-AF65-F5344CB8AC3E}">
        <p14:creationId xmlns:p14="http://schemas.microsoft.com/office/powerpoint/2010/main" val="2397639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4" name="Slide Number Placeholder 3"/>
          <p:cNvSpPr>
            <a:spLocks noGrp="1"/>
          </p:cNvSpPr>
          <p:nvPr>
            <p:ph type="sldNum" sz="quarter" idx="5"/>
          </p:nvPr>
        </p:nvSpPr>
        <p:spPr/>
        <p:txBody>
          <a:bodyPr/>
          <a:lstStyle/>
          <a:p>
            <a:fld id="{A7958679-A23E-4AEE-88CF-863416DFDA8E}" type="slidenum">
              <a:rPr lang="en-US" smtClean="0"/>
              <a:t>2</a:t>
            </a:fld>
            <a:endParaRPr lang="en-US" dirty="0"/>
          </a:p>
        </p:txBody>
      </p:sp>
    </p:spTree>
    <p:extLst>
      <p:ext uri="{BB962C8B-B14F-4D97-AF65-F5344CB8AC3E}">
        <p14:creationId xmlns:p14="http://schemas.microsoft.com/office/powerpoint/2010/main" val="3061715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4" name="Header Placeholder 3"/>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958679-A23E-4AEE-88CF-863416DFDA8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353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4</a:t>
            </a:fld>
            <a:endParaRPr lang="en-US" dirty="0"/>
          </a:p>
        </p:txBody>
      </p:sp>
    </p:spTree>
    <p:extLst>
      <p:ext uri="{BB962C8B-B14F-4D97-AF65-F5344CB8AC3E}">
        <p14:creationId xmlns:p14="http://schemas.microsoft.com/office/powerpoint/2010/main" val="1972859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5</a:t>
            </a:fld>
            <a:endParaRPr lang="en-US" dirty="0"/>
          </a:p>
        </p:txBody>
      </p:sp>
    </p:spTree>
    <p:extLst>
      <p:ext uri="{BB962C8B-B14F-4D97-AF65-F5344CB8AC3E}">
        <p14:creationId xmlns:p14="http://schemas.microsoft.com/office/powerpoint/2010/main" val="4087284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BDDDD28-D114-8546-8A9A-CB15F8A539C0}" type="slidenum">
              <a:rPr lang="en-US"/>
              <a:pPr/>
              <a:t>6</a:t>
            </a:fld>
            <a:endParaRPr lang="en-US" dirty="0"/>
          </a:p>
        </p:txBody>
      </p:sp>
      <p:sp>
        <p:nvSpPr>
          <p:cNvPr id="113666"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36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7</a:t>
            </a:fld>
            <a:endParaRPr lang="en-US" dirty="0"/>
          </a:p>
        </p:txBody>
      </p:sp>
    </p:spTree>
    <p:extLst>
      <p:ext uri="{BB962C8B-B14F-4D97-AF65-F5344CB8AC3E}">
        <p14:creationId xmlns:p14="http://schemas.microsoft.com/office/powerpoint/2010/main" val="279209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2313" y="1179513"/>
            <a:ext cx="8312150" cy="4675187"/>
          </a:xfrm>
        </p:spPr>
      </p:sp>
      <p:sp>
        <p:nvSpPr>
          <p:cNvPr id="3" name="Notes Placeholder 2"/>
          <p:cNvSpPr>
            <a:spLocks noGrp="1"/>
          </p:cNvSpPr>
          <p:nvPr>
            <p:ph type="body" idx="1"/>
          </p:nvPr>
        </p:nvSpPr>
        <p:spPr>
          <a:xfrm>
            <a:off x="960438" y="3521075"/>
            <a:ext cx="7680325" cy="2879725"/>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A7958679-A23E-4AEE-88CF-863416DFDA8E}" type="slidenum">
              <a:rPr lang="en-US" smtClean="0"/>
              <a:t>8</a:t>
            </a:fld>
            <a:endParaRPr lang="en-US" dirty="0"/>
          </a:p>
        </p:txBody>
      </p:sp>
    </p:spTree>
    <p:extLst>
      <p:ext uri="{BB962C8B-B14F-4D97-AF65-F5344CB8AC3E}">
        <p14:creationId xmlns:p14="http://schemas.microsoft.com/office/powerpoint/2010/main" val="747102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7552" y="2004581"/>
            <a:ext cx="11679985" cy="2222354"/>
          </a:xfrm>
          <a:noFill/>
          <a:ln w="9525" algn="ctr">
            <a:noFill/>
            <a:miter lim="800000"/>
            <a:headEnd/>
            <a:tailEnd/>
          </a:ln>
        </p:spPr>
        <p:txBody>
          <a:bodyPr vert="horz" wrap="square" lIns="0" tIns="0" rIns="0" bIns="0" numCol="1" anchor="ctr" anchorCtr="0" compatLnSpc="1">
            <a:prstTxWarp prst="textNoShape">
              <a:avLst/>
            </a:prstTxWarp>
          </a:bodyPr>
          <a:lstStyle>
            <a:lvl1pPr marL="0" indent="0" algn="l" rtl="0" eaLnBrk="1" fontAlgn="base" hangingPunct="1">
              <a:lnSpc>
                <a:spcPct val="100000"/>
              </a:lnSpc>
              <a:spcBef>
                <a:spcPct val="0"/>
              </a:spcBef>
              <a:spcAft>
                <a:spcPct val="0"/>
              </a:spcAft>
              <a:defRPr lang="en-US" sz="3200" b="1" i="0" dirty="0" smtClean="0">
                <a:solidFill>
                  <a:schemeClr val="accent1"/>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363772" y="4498848"/>
            <a:ext cx="11447228" cy="1323975"/>
          </a:xfrm>
          <a:noFill/>
          <a:ln w="9525" algn="ctr">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5000"/>
              </a:lnSpc>
              <a:spcBef>
                <a:spcPts val="0"/>
              </a:spcBef>
              <a:spcAft>
                <a:spcPts val="0"/>
              </a:spcAft>
              <a:buClr>
                <a:schemeClr val="accent6"/>
              </a:buClr>
              <a:buNone/>
              <a:defRPr lang="en-US" sz="2400" b="0" baseline="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0" name="Rectangle 9">
            <a:extLst>
              <a:ext uri="{FF2B5EF4-FFF2-40B4-BE49-F238E27FC236}">
                <a16:creationId xmlns:a16="http://schemas.microsoft.com/office/drawing/2014/main" id="{B3F1BB43-AA9E-4E20-ADB0-F9DB99C3C10B}"/>
              </a:ext>
            </a:extLst>
          </p:cNvPr>
          <p:cNvSpPr/>
          <p:nvPr userDrawn="1"/>
        </p:nvSpPr>
        <p:spPr bwMode="auto">
          <a:xfrm>
            <a:off x="-1" y="1934480"/>
            <a:ext cx="11887200" cy="46037"/>
          </a:xfrm>
          <a:prstGeom prst="rect">
            <a:avLst/>
          </a:prstGeom>
          <a:gradFill>
            <a:gsLst>
              <a:gs pos="0">
                <a:schemeClr val="bg1"/>
              </a:gs>
              <a:gs pos="50000">
                <a:schemeClr val="accent1"/>
              </a:gs>
            </a:gsLst>
            <a:lin ang="10800000" scaled="0"/>
          </a:gradFill>
          <a:ln w="19050" cap="flat" cmpd="sng" algn="ctr">
            <a:noFill/>
            <a:prstDash val="solid"/>
            <a:round/>
            <a:headEnd type="none" w="med" len="med"/>
            <a:tailEnd type="none" w="med" len="med"/>
          </a:ln>
          <a:effectLst/>
        </p:spPr>
        <p:txBody>
          <a:bodyPr anchor="b">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defRPr/>
            </a:pPr>
            <a:endParaRPr lang="en-US" sz="1200" dirty="0">
              <a:solidFill>
                <a:srgbClr val="000000"/>
              </a:solidFill>
            </a:endParaRPr>
          </a:p>
        </p:txBody>
      </p:sp>
      <p:sp>
        <p:nvSpPr>
          <p:cNvPr id="12" name="Rectangle 11">
            <a:extLst>
              <a:ext uri="{FF2B5EF4-FFF2-40B4-BE49-F238E27FC236}">
                <a16:creationId xmlns:a16="http://schemas.microsoft.com/office/drawing/2014/main" id="{4AEE7FD2-5607-4FBB-9A03-88A95BEE958E}"/>
              </a:ext>
            </a:extLst>
          </p:cNvPr>
          <p:cNvSpPr/>
          <p:nvPr userDrawn="1"/>
        </p:nvSpPr>
        <p:spPr bwMode="auto">
          <a:xfrm>
            <a:off x="-1" y="4248908"/>
            <a:ext cx="11887200" cy="46037"/>
          </a:xfrm>
          <a:prstGeom prst="rect">
            <a:avLst/>
          </a:prstGeom>
          <a:gradFill>
            <a:gsLst>
              <a:gs pos="0">
                <a:schemeClr val="bg1"/>
              </a:gs>
              <a:gs pos="50000">
                <a:schemeClr val="accent1"/>
              </a:gs>
            </a:gsLst>
            <a:lin ang="10800000" scaled="0"/>
          </a:gradFill>
          <a:ln w="19050" cap="flat" cmpd="sng" algn="ctr">
            <a:noFill/>
            <a:prstDash val="solid"/>
            <a:round/>
            <a:headEnd type="none" w="med" len="med"/>
            <a:tailEnd type="none" w="med" len="med"/>
          </a:ln>
          <a:effectLst/>
        </p:spPr>
        <p:txBody>
          <a:bodyPr anchor="b">
            <a:spAutoFit/>
          </a:bodyPr>
          <a:lstStyle/>
          <a:p>
            <a:pPr>
              <a:spcBef>
                <a:spcPct val="50000"/>
              </a:spcBef>
              <a:defRPr/>
            </a:pPr>
            <a:endParaRPr lang="en-US" sz="1200" dirty="0">
              <a:solidFill>
                <a:srgbClr val="000000"/>
              </a:solidFill>
            </a:endParaRPr>
          </a:p>
        </p:txBody>
      </p:sp>
      <p:sp>
        <p:nvSpPr>
          <p:cNvPr id="8" name="Rectangle 7">
            <a:extLst>
              <a:ext uri="{FF2B5EF4-FFF2-40B4-BE49-F238E27FC236}">
                <a16:creationId xmlns:a16="http://schemas.microsoft.com/office/drawing/2014/main" id="{BB9E89B7-1BC2-864E-97CA-69C5FBD55B58}"/>
              </a:ext>
            </a:extLst>
          </p:cNvPr>
          <p:cNvSpPr>
            <a:spLocks noGrp="1" noChangeArrowheads="1"/>
          </p:cNvSpPr>
          <p:nvPr userDrawn="1"/>
        </p:nvSpPr>
        <p:spPr bwMode="gray">
          <a:xfrm>
            <a:off x="11536055" y="0"/>
            <a:ext cx="655945" cy="347626"/>
          </a:xfrm>
          <a:prstGeom prst="rect">
            <a:avLst/>
          </a:prstGeom>
          <a:noFill/>
          <a:ln w="9525" algn="ctr">
            <a:noFill/>
            <a:miter lim="800000"/>
            <a:headEnd/>
            <a:tailEnd/>
          </a:ln>
          <a:effectLst/>
        </p:spPr>
        <p:txBody>
          <a:bodyPr lIns="91440" tIns="91440" rIns="91440" bIns="91440" anchor="ctr"/>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r">
              <a:defRPr/>
            </a:pPr>
            <a:fld id="{5909AF01-7EFE-4A29-B021-8BA707099C41}" type="slidenum">
              <a:rPr lang="en-US" sz="1000" b="0">
                <a:solidFill>
                  <a:schemeClr val="tx2"/>
                </a:solidFill>
              </a:rPr>
              <a:pPr algn="r">
                <a:defRPr/>
              </a:pPr>
              <a:t>‹#›</a:t>
            </a:fld>
            <a:endParaRPr lang="en-US" sz="1000" b="0" dirty="0">
              <a:solidFill>
                <a:schemeClr val="tx2"/>
              </a:solidFill>
            </a:endParaRPr>
          </a:p>
        </p:txBody>
      </p:sp>
      <p:pic>
        <p:nvPicPr>
          <p:cNvPr id="11" name="Picture 10" descr="AmgenCardiovascularLogo.png">
            <a:extLst>
              <a:ext uri="{FF2B5EF4-FFF2-40B4-BE49-F238E27FC236}">
                <a16:creationId xmlns:a16="http://schemas.microsoft.com/office/drawing/2014/main" id="{17E13D79-D189-6645-A65B-5A7FF66EB82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36044" y="6227052"/>
            <a:ext cx="1674985" cy="575776"/>
          </a:xfrm>
          <a:prstGeom prst="rect">
            <a:avLst/>
          </a:prstGeom>
        </p:spPr>
      </p:pic>
    </p:spTree>
    <p:custDataLst>
      <p:tags r:id="rId1"/>
    </p:custDataLst>
    <p:extLst>
      <p:ext uri="{BB962C8B-B14F-4D97-AF65-F5344CB8AC3E}">
        <p14:creationId xmlns:p14="http://schemas.microsoft.com/office/powerpoint/2010/main" val="23494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67552" y="1335024"/>
            <a:ext cx="11452973" cy="4379278"/>
          </a:xfrm>
          <a:noFill/>
          <a:ln w="9525" algn="ctr">
            <a:noFill/>
            <a:miter lim="800000"/>
            <a:headEnd/>
            <a:tailEnd/>
          </a:ln>
        </p:spPr>
        <p:txBody>
          <a:bodyPr vert="horz" wrap="square" lIns="0" tIns="0" rIns="0" bIns="0" numCol="1" anchor="t" anchorCtr="0" compatLnSpc="1">
            <a:prstTxWarp prst="textNoShape">
              <a:avLst/>
            </a:prstTxWarp>
            <a:no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367552" y="74613"/>
            <a:ext cx="11430001" cy="1014413"/>
          </a:xfrm>
          <a:noFill/>
          <a:ln w="9525" algn="ctr">
            <a:noFill/>
            <a:miter lim="800000"/>
            <a:headEnd/>
            <a:tailEnd/>
          </a:ln>
        </p:spPr>
        <p:txBody>
          <a:bodyPr vert="horz" wrap="square" lIns="0" tIns="0" rIns="0" bIns="0" numCol="1" anchor="b" anchorCtr="0" compatLnSpc="1">
            <a:prstTxWarp prst="textNoShape">
              <a:avLst/>
            </a:prstTxWarp>
            <a:noAutofit/>
          </a:bodyPr>
          <a:lstStyle>
            <a:lvl1pPr>
              <a:lnSpc>
                <a:spcPct val="95000"/>
              </a:lnSpc>
              <a:defRPr lang="en-US" sz="2800" dirty="0"/>
            </a:lvl1pPr>
          </a:lstStyle>
          <a:p>
            <a:pPr lvl="0" algn="l" fontAlgn="base">
              <a:lnSpc>
                <a:spcPct val="100000"/>
              </a:lnSpc>
              <a:spcAft>
                <a:spcPct val="0"/>
              </a:spcAft>
            </a:pPr>
            <a:r>
              <a:rPr lang="en-US" dirty="0"/>
              <a:t>Click to edit Master title style</a:t>
            </a:r>
          </a:p>
        </p:txBody>
      </p:sp>
      <p:sp>
        <p:nvSpPr>
          <p:cNvPr id="5" name="Content Placeholder 5">
            <a:extLst>
              <a:ext uri="{FF2B5EF4-FFF2-40B4-BE49-F238E27FC236}">
                <a16:creationId xmlns:a16="http://schemas.microsoft.com/office/drawing/2014/main" id="{B9D07FE8-1BEA-4B00-ACF0-8AE08EF70B58}"/>
              </a:ext>
            </a:extLst>
          </p:cNvPr>
          <p:cNvSpPr>
            <a:spLocks noGrp="1"/>
          </p:cNvSpPr>
          <p:nvPr>
            <p:ph sz="quarter" idx="10"/>
          </p:nvPr>
        </p:nvSpPr>
        <p:spPr>
          <a:xfrm>
            <a:off x="365760" y="6641308"/>
            <a:ext cx="10045065" cy="141064"/>
          </a:xfrm>
        </p:spPr>
        <p:txBody>
          <a:bodyPr wrap="square" anchor="b" anchorCtr="0">
            <a:spAutoFit/>
          </a:bodyPr>
          <a:lstStyle>
            <a:lvl1pPr marL="0" indent="0">
              <a:lnSpc>
                <a:spcPts val="1100"/>
              </a:lnSpc>
              <a:spcBef>
                <a:spcPts val="200"/>
              </a:spcBef>
              <a:buNone/>
              <a:defRPr sz="1000">
                <a:solidFill>
                  <a:schemeClr val="tx1"/>
                </a:solidFill>
              </a:defRPr>
            </a:lvl1pPr>
            <a:lvl2pPr marL="274320" indent="0">
              <a:buNone/>
              <a:defRPr sz="1000"/>
            </a:lvl2pPr>
            <a:lvl3pPr marL="548640" indent="0">
              <a:buNone/>
              <a:defRPr sz="1000"/>
            </a:lvl3pPr>
            <a:lvl4pPr marL="822960" indent="0">
              <a:buNone/>
              <a:defRPr sz="1000"/>
            </a:lvl4pPr>
            <a:lvl5pPr marL="1097280" indent="0">
              <a:buNone/>
              <a:defRPr sz="1000"/>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20912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With Footer">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367552" y="6309894"/>
            <a:ext cx="9960355" cy="280988"/>
          </a:xfrm>
        </p:spPr>
        <p:txBody>
          <a:bodyPr anchor="b" anchorCtr="0"/>
          <a:lstStyle>
            <a:lvl1pPr marL="0" indent="0">
              <a:lnSpc>
                <a:spcPct val="85000"/>
              </a:lnSpc>
              <a:spcBef>
                <a:spcPts val="300"/>
              </a:spcBef>
              <a:buNone/>
              <a:defRPr sz="1200">
                <a:solidFill>
                  <a:schemeClr val="tx1"/>
                </a:solidFill>
              </a:defRPr>
            </a:lvl1pPr>
            <a:lvl2pPr marL="274320" indent="0">
              <a:buNone/>
              <a:defRPr sz="1000"/>
            </a:lvl2pPr>
            <a:lvl3pPr marL="548640" indent="0">
              <a:buNone/>
              <a:defRPr sz="1000"/>
            </a:lvl3pPr>
            <a:lvl4pPr marL="822960" indent="0">
              <a:buNone/>
              <a:defRPr sz="1000"/>
            </a:lvl4pPr>
            <a:lvl5pPr marL="1097280" indent="0">
              <a:buNone/>
              <a:defRPr sz="1000"/>
            </a:lvl5pPr>
          </a:lstStyle>
          <a:p>
            <a:pPr lvl="0"/>
            <a:r>
              <a:rPr lang="en-US" dirty="0"/>
              <a:t>Click to edit Master text styles</a:t>
            </a:r>
          </a:p>
        </p:txBody>
      </p:sp>
      <p:sp>
        <p:nvSpPr>
          <p:cNvPr id="2" name="Title 1"/>
          <p:cNvSpPr>
            <a:spLocks noGrp="1"/>
          </p:cNvSpPr>
          <p:nvPr>
            <p:ph type="title"/>
          </p:nvPr>
        </p:nvSpPr>
        <p:spPr>
          <a:xfrm>
            <a:off x="367552" y="74613"/>
            <a:ext cx="11430001" cy="1014413"/>
          </a:xfrm>
          <a:noFill/>
          <a:ln w="9525" algn="ctr">
            <a:noFill/>
            <a:miter lim="800000"/>
            <a:headEnd/>
            <a:tailEnd/>
          </a:ln>
        </p:spPr>
        <p:txBody>
          <a:bodyPr vert="horz" wrap="square" lIns="0" tIns="0" rIns="0" bIns="0" numCol="1" anchor="b" anchorCtr="0" compatLnSpc="1">
            <a:prstTxWarp prst="textNoShape">
              <a:avLst/>
            </a:prstTxWarp>
            <a:noAutofit/>
          </a:bodyPr>
          <a:lstStyle>
            <a:lvl1pPr>
              <a:lnSpc>
                <a:spcPct val="95000"/>
              </a:lnSpc>
              <a:defRPr lang="en-US" sz="2800" dirty="0"/>
            </a:lvl1pPr>
          </a:lstStyle>
          <a:p>
            <a:pPr lvl="0" algn="l" fontAlgn="base">
              <a:lnSpc>
                <a:spcPct val="100000"/>
              </a:lnSpc>
              <a:spcAft>
                <a:spcPct val="0"/>
              </a:spcAft>
            </a:pPr>
            <a:r>
              <a:rPr lang="en-US" dirty="0"/>
              <a:t>Click to edit Master title style</a:t>
            </a:r>
          </a:p>
        </p:txBody>
      </p:sp>
    </p:spTree>
    <p:custDataLst>
      <p:tags r:id="rId1"/>
    </p:custDataLst>
    <p:extLst>
      <p:ext uri="{BB962C8B-B14F-4D97-AF65-F5344CB8AC3E}">
        <p14:creationId xmlns:p14="http://schemas.microsoft.com/office/powerpoint/2010/main" val="51876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365760" y="6641308"/>
            <a:ext cx="11283614" cy="141064"/>
          </a:xfrm>
        </p:spPr>
        <p:txBody>
          <a:bodyPr anchor="b" anchorCtr="0">
            <a:spAutoFit/>
          </a:bodyPr>
          <a:lstStyle>
            <a:lvl1pPr marL="0" indent="0">
              <a:lnSpc>
                <a:spcPts val="1100"/>
              </a:lnSpc>
              <a:spcBef>
                <a:spcPts val="200"/>
              </a:spcBef>
              <a:buNone/>
              <a:defRPr sz="1000">
                <a:solidFill>
                  <a:schemeClr val="tx1"/>
                </a:solidFill>
              </a:defRPr>
            </a:lvl1pPr>
            <a:lvl2pPr marL="274320" indent="0">
              <a:buNone/>
              <a:defRPr sz="1000"/>
            </a:lvl2pPr>
            <a:lvl3pPr marL="548640" indent="0">
              <a:buNone/>
              <a:defRPr sz="1000"/>
            </a:lvl3pPr>
            <a:lvl4pPr marL="822960" indent="0">
              <a:buNone/>
              <a:defRPr sz="1000"/>
            </a:lvl4pPr>
            <a:lvl5pPr marL="1097280" indent="0">
              <a:buNone/>
              <a:defRPr sz="1000"/>
            </a:lvl5pPr>
          </a:lstStyle>
          <a:p>
            <a:pPr lvl="0"/>
            <a:r>
              <a:rPr lang="en-US" dirty="0"/>
              <a:t>Click to edit Master text styles</a:t>
            </a:r>
          </a:p>
        </p:txBody>
      </p:sp>
      <p:sp>
        <p:nvSpPr>
          <p:cNvPr id="4" name="Title 3"/>
          <p:cNvSpPr>
            <a:spLocks noGrp="1"/>
          </p:cNvSpPr>
          <p:nvPr>
            <p:ph type="title"/>
          </p:nvPr>
        </p:nvSpPr>
        <p:spPr>
          <a:xfrm>
            <a:off x="365760" y="74612"/>
            <a:ext cx="11667873" cy="1015200"/>
          </a:xfrm>
        </p:spPr>
        <p:txBody>
          <a:bodyPr/>
          <a:lstStyle>
            <a:lvl1pPr>
              <a:defRPr sz="2800"/>
            </a:lvl1pPr>
          </a:lstStyle>
          <a:p>
            <a:r>
              <a:rPr lang="en-US" dirty="0"/>
              <a:t>Click to edit Master title style</a:t>
            </a:r>
          </a:p>
        </p:txBody>
      </p:sp>
    </p:spTree>
    <p:custDataLst>
      <p:tags r:id="rId1"/>
    </p:custDataLst>
    <p:extLst>
      <p:ext uri="{BB962C8B-B14F-4D97-AF65-F5344CB8AC3E}">
        <p14:creationId xmlns:p14="http://schemas.microsoft.com/office/powerpoint/2010/main" val="2926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508FA1-7B65-4902-8E3A-EE40D5DFB588}"/>
              </a:ext>
            </a:extLst>
          </p:cNvPr>
          <p:cNvSpPr>
            <a:spLocks noGrp="1"/>
          </p:cNvSpPr>
          <p:nvPr>
            <p:ph type="title"/>
          </p:nvPr>
        </p:nvSpPr>
        <p:spPr>
          <a:xfrm>
            <a:off x="367200" y="74613"/>
            <a:ext cx="11644839" cy="1014413"/>
          </a:xfrm>
        </p:spPr>
        <p:txBody>
          <a:bodyPr/>
          <a:lstStyle>
            <a:lvl1pPr>
              <a:defRPr sz="2800"/>
            </a:lvl1pPr>
          </a:lstStyle>
          <a:p>
            <a:r>
              <a:rPr lang="en-US" dirty="0"/>
              <a:t>Click to edit Master title style</a:t>
            </a:r>
          </a:p>
        </p:txBody>
      </p:sp>
      <p:sp>
        <p:nvSpPr>
          <p:cNvPr id="4" name="Content Placeholder 5">
            <a:extLst>
              <a:ext uri="{FF2B5EF4-FFF2-40B4-BE49-F238E27FC236}">
                <a16:creationId xmlns:a16="http://schemas.microsoft.com/office/drawing/2014/main" id="{4488931D-3B7E-4DC6-91C2-FD1E4DCC9D95}"/>
              </a:ext>
            </a:extLst>
          </p:cNvPr>
          <p:cNvSpPr>
            <a:spLocks noGrp="1"/>
          </p:cNvSpPr>
          <p:nvPr>
            <p:ph sz="quarter" idx="10"/>
          </p:nvPr>
        </p:nvSpPr>
        <p:spPr>
          <a:xfrm>
            <a:off x="365760" y="6641308"/>
            <a:ext cx="11283614" cy="141064"/>
          </a:xfrm>
        </p:spPr>
        <p:txBody>
          <a:bodyPr anchor="b" anchorCtr="0">
            <a:spAutoFit/>
          </a:bodyPr>
          <a:lstStyle>
            <a:lvl1pPr marL="0" indent="0">
              <a:lnSpc>
                <a:spcPts val="1100"/>
              </a:lnSpc>
              <a:spcBef>
                <a:spcPts val="200"/>
              </a:spcBef>
              <a:buNone/>
              <a:defRPr sz="1000">
                <a:solidFill>
                  <a:schemeClr val="tx1"/>
                </a:solidFill>
              </a:defRPr>
            </a:lvl1pPr>
            <a:lvl2pPr marL="274320" indent="0">
              <a:buNone/>
              <a:defRPr sz="1000"/>
            </a:lvl2pPr>
            <a:lvl3pPr marL="548640" indent="0">
              <a:buNone/>
              <a:defRPr sz="1000"/>
            </a:lvl3pPr>
            <a:lvl4pPr marL="822960" indent="0">
              <a:buNone/>
              <a:defRPr sz="1000"/>
            </a:lvl4pPr>
            <a:lvl5pPr marL="1097280" indent="0">
              <a:buNone/>
              <a:defRPr sz="1000"/>
            </a:lvl5pPr>
          </a:lstStyle>
          <a:p>
            <a:pPr lvl="0"/>
            <a:r>
              <a:rPr lang="en-US" dirty="0"/>
              <a:t>Click to edit Master text styles</a:t>
            </a:r>
          </a:p>
        </p:txBody>
      </p:sp>
    </p:spTree>
    <p:custDataLst>
      <p:tags r:id="rId1"/>
    </p:custDataLst>
    <p:extLst>
      <p:ext uri="{BB962C8B-B14F-4D97-AF65-F5344CB8AC3E}">
        <p14:creationId xmlns:p14="http://schemas.microsoft.com/office/powerpoint/2010/main" val="3529015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14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223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22464"/>
            <a:ext cx="10363200" cy="615553"/>
          </a:xfrm>
        </p:spPr>
        <p:txBody>
          <a:bodyPr/>
          <a:lstStyle/>
          <a:p>
            <a:endParaRPr lang="en-US" dirty="0"/>
          </a:p>
        </p:txBody>
      </p:sp>
      <p:sp>
        <p:nvSpPr>
          <p:cNvPr id="4" name="Date Placeholder 3"/>
          <p:cNvSpPr>
            <a:spLocks noGrp="1"/>
          </p:cNvSpPr>
          <p:nvPr>
            <p:ph type="dt" sz="half" idx="10"/>
          </p:nvPr>
        </p:nvSpPr>
        <p:spPr>
          <a:xfrm>
            <a:off x="914400" y="6248400"/>
            <a:ext cx="2540000" cy="457200"/>
          </a:xfrm>
        </p:spPr>
        <p:txBody>
          <a:bodyPr/>
          <a:lstStyle>
            <a:lvl1pPr>
              <a:defRPr/>
            </a:lvl1pPr>
          </a:lstStyle>
          <a:p>
            <a:endParaRPr lang="en-US" dirty="0"/>
          </a:p>
        </p:txBody>
      </p:sp>
      <p:sp>
        <p:nvSpPr>
          <p:cNvPr id="5" name="Footer Placeholder 4"/>
          <p:cNvSpPr>
            <a:spLocks noGrp="1"/>
          </p:cNvSpPr>
          <p:nvPr>
            <p:ph type="ftr" sz="quarter" idx="11"/>
          </p:nvPr>
        </p:nvSpPr>
        <p:spPr>
          <a:xfrm>
            <a:off x="4165600" y="6248400"/>
            <a:ext cx="3860800" cy="457200"/>
          </a:xfrm>
        </p:spPr>
        <p:txBody>
          <a:bodyPr/>
          <a:lstStyle>
            <a:lvl1pPr>
              <a:defRPr/>
            </a:lvl1pPr>
          </a:lstStyle>
          <a:p>
            <a:endParaRPr lang="en-US" dirty="0"/>
          </a:p>
        </p:txBody>
      </p:sp>
      <p:sp>
        <p:nvSpPr>
          <p:cNvPr id="6" name="Slide Number Placeholder 5"/>
          <p:cNvSpPr>
            <a:spLocks noGrp="1"/>
          </p:cNvSpPr>
          <p:nvPr>
            <p:ph type="sldNum" sz="quarter" idx="12"/>
          </p:nvPr>
        </p:nvSpPr>
        <p:spPr>
          <a:xfrm>
            <a:off x="8737600" y="6248400"/>
            <a:ext cx="2540000" cy="457200"/>
          </a:xfrm>
        </p:spPr>
        <p:txBody>
          <a:bodyPr/>
          <a:lstStyle>
            <a:lvl1pPr>
              <a:defRPr/>
            </a:lvl1pPr>
          </a:lstStyle>
          <a:p>
            <a:fld id="{28725415-8706-1C42-AEB7-47D4EA5323DA}" type="slidenum">
              <a:rPr lang="en-US"/>
              <a:pPr/>
              <a:t>‹#›</a:t>
            </a:fld>
            <a:endParaRPr lang="en-US" dirty="0"/>
          </a:p>
        </p:txBody>
      </p:sp>
    </p:spTree>
    <p:extLst>
      <p:ext uri="{BB962C8B-B14F-4D97-AF65-F5344CB8AC3E}">
        <p14:creationId xmlns:p14="http://schemas.microsoft.com/office/powerpoint/2010/main" val="2337594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7552" y="1"/>
            <a:ext cx="10784541" cy="1089026"/>
          </a:xfrm>
          <a:prstGeom prst="rect">
            <a:avLst/>
          </a:prstGeom>
          <a:noFill/>
          <a:ln w="9525" algn="ctr">
            <a:noFill/>
            <a:miter lim="800000"/>
            <a:headEnd/>
            <a:tailEnd/>
          </a:ln>
        </p:spPr>
        <p:txBody>
          <a:bodyPr vert="horz" wrap="square" lIns="0" tIns="0" rIns="0" bIns="0" numCol="1" anchor="b" anchorCtr="0" compatLnSpc="1">
            <a:prstTxWarp prst="textNoShape">
              <a:avLst/>
            </a:prstTxWarp>
            <a:noAutofit/>
          </a:bodyPr>
          <a:lstStyle/>
          <a:p>
            <a:pPr lvl="0" algn="l" rtl="0" eaLnBrk="1" fontAlgn="base" hangingPunct="1">
              <a:lnSpc>
                <a:spcPct val="100000"/>
              </a:lnSpc>
              <a:spcBef>
                <a:spcPct val="0"/>
              </a:spcBef>
              <a:spcAft>
                <a:spcPct val="0"/>
              </a:spcAft>
            </a:pPr>
            <a:r>
              <a:rPr lang="en-US" dirty="0"/>
              <a:t>Click to edit Master title style</a:t>
            </a:r>
          </a:p>
        </p:txBody>
      </p:sp>
      <p:sp>
        <p:nvSpPr>
          <p:cNvPr id="3" name="Text Placeholder 2"/>
          <p:cNvSpPr>
            <a:spLocks noGrp="1"/>
          </p:cNvSpPr>
          <p:nvPr>
            <p:ph type="body" idx="1"/>
          </p:nvPr>
        </p:nvSpPr>
        <p:spPr>
          <a:xfrm>
            <a:off x="367552" y="1330325"/>
            <a:ext cx="11456895" cy="3914028"/>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a:spLocks noGrp="1" noChangeArrowheads="1"/>
          </p:cNvSpPr>
          <p:nvPr userDrawn="1"/>
        </p:nvSpPr>
        <p:spPr bwMode="gray">
          <a:xfrm>
            <a:off x="11536055" y="0"/>
            <a:ext cx="655945" cy="347626"/>
          </a:xfrm>
          <a:prstGeom prst="rect">
            <a:avLst/>
          </a:prstGeom>
          <a:noFill/>
          <a:ln w="9525" algn="ctr">
            <a:noFill/>
            <a:miter lim="800000"/>
            <a:headEnd/>
            <a:tailEnd/>
          </a:ln>
          <a:effectLst/>
        </p:spPr>
        <p:txBody>
          <a:bodyPr lIns="91440" tIns="91440" rIns="91440" bIns="91440" anchor="ctr"/>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r">
              <a:defRPr/>
            </a:pPr>
            <a:fld id="{5909AF01-7EFE-4A29-B021-8BA707099C41}" type="slidenum">
              <a:rPr lang="en-US" sz="1000" b="0">
                <a:solidFill>
                  <a:schemeClr val="tx2"/>
                </a:solidFill>
              </a:rPr>
              <a:pPr algn="r">
                <a:defRPr/>
              </a:pPr>
              <a:t>‹#›</a:t>
            </a:fld>
            <a:endParaRPr lang="en-US" sz="1000" b="0" dirty="0">
              <a:solidFill>
                <a:schemeClr val="tx2"/>
              </a:solidFill>
            </a:endParaRPr>
          </a:p>
        </p:txBody>
      </p:sp>
      <p:sp>
        <p:nvSpPr>
          <p:cNvPr id="9" name="Rectangle 8">
            <a:extLst>
              <a:ext uri="{FF2B5EF4-FFF2-40B4-BE49-F238E27FC236}">
                <a16:creationId xmlns:a16="http://schemas.microsoft.com/office/drawing/2014/main" id="{F1EF3E38-FCB7-4019-9425-845E5EE454CF}"/>
              </a:ext>
            </a:extLst>
          </p:cNvPr>
          <p:cNvSpPr/>
          <p:nvPr userDrawn="1"/>
        </p:nvSpPr>
        <p:spPr bwMode="auto">
          <a:xfrm>
            <a:off x="-1" y="1122418"/>
            <a:ext cx="11152094" cy="56301"/>
          </a:xfrm>
          <a:prstGeom prst="rect">
            <a:avLst/>
          </a:prstGeom>
          <a:gradFill>
            <a:gsLst>
              <a:gs pos="0">
                <a:schemeClr val="bg1"/>
              </a:gs>
              <a:gs pos="50000">
                <a:schemeClr val="accent1"/>
              </a:gs>
            </a:gsLst>
            <a:lin ang="10800000" scaled="0"/>
          </a:gradFill>
          <a:ln w="19050" cap="flat" cmpd="sng" algn="ctr">
            <a:noFill/>
            <a:prstDash val="solid"/>
            <a:round/>
            <a:headEnd type="none" w="med" len="med"/>
            <a:tailEnd type="none" w="med" len="med"/>
          </a:ln>
          <a:effectLst/>
        </p:spPr>
        <p:txBody>
          <a:bodyPr wrap="square" anchor="b">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defRPr/>
            </a:pPr>
            <a:endParaRPr lang="en-US" sz="1200" dirty="0">
              <a:solidFill>
                <a:srgbClr val="000000"/>
              </a:solidFill>
            </a:endParaRPr>
          </a:p>
        </p:txBody>
      </p:sp>
      <p:pic>
        <p:nvPicPr>
          <p:cNvPr id="6" name="Picture 5" descr="AmgenCardiovascularLogo.png">
            <a:extLst>
              <a:ext uri="{FF2B5EF4-FFF2-40B4-BE49-F238E27FC236}">
                <a16:creationId xmlns:a16="http://schemas.microsoft.com/office/drawing/2014/main" id="{70DA0FFC-6E32-4FB8-A813-8DA065ADB2F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36044" y="6227052"/>
            <a:ext cx="1674985" cy="575776"/>
          </a:xfrm>
          <a:prstGeom prst="rect">
            <a:avLst/>
          </a:prstGeom>
        </p:spPr>
      </p:pic>
    </p:spTree>
    <p:custDataLst>
      <p:tags r:id="rId8"/>
    </p:custDataLst>
    <p:extLst>
      <p:ext uri="{BB962C8B-B14F-4D97-AF65-F5344CB8AC3E}">
        <p14:creationId xmlns:p14="http://schemas.microsoft.com/office/powerpoint/2010/main" val="3433575747"/>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939" r:id="rId3"/>
    <p:sldLayoutId id="2147483893" r:id="rId4"/>
    <p:sldLayoutId id="2147483897" r:id="rId5"/>
    <p:sldLayoutId id="214748393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100000"/>
        </a:lnSpc>
        <a:spcBef>
          <a:spcPct val="0"/>
        </a:spcBef>
        <a:buNone/>
        <a:defRPr lang="en-US" sz="2400" b="1" kern="1200" smtClean="0">
          <a:solidFill>
            <a:srgbClr val="1F2E33"/>
          </a:solidFill>
          <a:latin typeface="+mj-lt"/>
          <a:ea typeface="+mj-ea"/>
          <a:cs typeface="+mj-cs"/>
        </a:defRPr>
      </a:lvl1pPr>
    </p:titleStyle>
    <p:bodyStyle>
      <a:lvl1pPr marL="274320" indent="-274320" algn="l" defTabSz="914400" rtl="0" eaLnBrk="1" fontAlgn="base" latinLnBrk="0" hangingPunct="1">
        <a:lnSpc>
          <a:spcPct val="95000"/>
        </a:lnSpc>
        <a:spcBef>
          <a:spcPts val="12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1pPr>
      <a:lvl2pPr marL="548640" indent="-274320" algn="l" defTabSz="914400" rtl="0" eaLnBrk="1" fontAlgn="base" latinLnBrk="0" hangingPunct="1">
        <a:lnSpc>
          <a:spcPct val="95000"/>
        </a:lnSpc>
        <a:spcBef>
          <a:spcPts val="4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2pPr>
      <a:lvl3pPr marL="822960" indent="-274320" algn="l" defTabSz="914400" rtl="0" eaLnBrk="1" fontAlgn="base" latinLnBrk="0" hangingPunct="1">
        <a:lnSpc>
          <a:spcPct val="95000"/>
        </a:lnSpc>
        <a:spcBef>
          <a:spcPts val="300"/>
        </a:spcBef>
        <a:spcAft>
          <a:spcPct val="0"/>
        </a:spcAft>
        <a:buClr>
          <a:schemeClr val="accent1"/>
        </a:buClr>
        <a:buFont typeface="Arial" pitchFamily="34" charset="0"/>
        <a:buChar char="•"/>
        <a:defRPr lang="en-US" sz="1600" b="0" kern="1200" smtClean="0">
          <a:solidFill>
            <a:schemeClr val="tx1"/>
          </a:solidFill>
          <a:latin typeface="+mn-lt"/>
          <a:ea typeface="+mn-ea"/>
          <a:cs typeface="+mn-cs"/>
        </a:defRPr>
      </a:lvl3pPr>
      <a:lvl4pPr marL="1097280" indent="-274320" algn="l" defTabSz="914400" rtl="0" eaLnBrk="1" fontAlgn="base" latinLnBrk="0" hangingPunct="1">
        <a:lnSpc>
          <a:spcPct val="95000"/>
        </a:lnSpc>
        <a:spcBef>
          <a:spcPts val="300"/>
        </a:spcBef>
        <a:spcAft>
          <a:spcPct val="0"/>
        </a:spcAft>
        <a:buClr>
          <a:schemeClr val="accent1"/>
        </a:buClr>
        <a:buFont typeface="Arial" pitchFamily="34" charset="0"/>
        <a:buChar char="–"/>
        <a:defRPr lang="en-US" sz="1400" b="0" kern="1200" smtClean="0">
          <a:solidFill>
            <a:schemeClr val="tx1"/>
          </a:solidFill>
          <a:latin typeface="+mn-lt"/>
          <a:ea typeface="+mn-ea"/>
          <a:cs typeface="+mn-cs"/>
        </a:defRPr>
      </a:lvl4pPr>
      <a:lvl5pPr marL="1371600" indent="-274320" algn="l" defTabSz="914400" rtl="0" eaLnBrk="1" fontAlgn="base" latinLnBrk="0" hangingPunct="1">
        <a:lnSpc>
          <a:spcPct val="95000"/>
        </a:lnSpc>
        <a:spcBef>
          <a:spcPts val="300"/>
        </a:spcBef>
        <a:spcAft>
          <a:spcPct val="0"/>
        </a:spcAft>
        <a:buClr>
          <a:schemeClr val="accent1"/>
        </a:buClr>
        <a:buFont typeface="Arial" pitchFamily="34" charset="0"/>
        <a:buChar char="•"/>
        <a:defRPr lang="en-US" sz="12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7">
          <p15:clr>
            <a:srgbClr val="F26B43"/>
          </p15:clr>
        </p15:guide>
        <p15:guide id="2" pos="7559" userDrawn="1">
          <p15:clr>
            <a:srgbClr val="F26B43"/>
          </p15:clr>
        </p15:guide>
        <p15:guide id="3" orient="horz" pos="4257">
          <p15:clr>
            <a:srgbClr val="F26B43"/>
          </p15:clr>
        </p15:guide>
        <p15:guide id="4" pos="121" userDrawn="1">
          <p15:clr>
            <a:srgbClr val="F26B43"/>
          </p15:clr>
        </p15:guide>
        <p15:guide id="5" pos="240">
          <p15:clr>
            <a:srgbClr val="F26B43"/>
          </p15:clr>
        </p15:guide>
        <p15:guide id="6" orient="horz" pos="696">
          <p15:clr>
            <a:srgbClr val="F26B43"/>
          </p15:clr>
        </p15:guide>
        <p15:guide id="7" orient="horz" pos="838">
          <p15:clr>
            <a:srgbClr val="F26B43"/>
          </p15:clr>
        </p15:guide>
        <p15:guide id="8" pos="74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07EB8A-4E47-4117-97EE-2840E50D05C3}"/>
              </a:ext>
            </a:extLst>
          </p:cNvPr>
          <p:cNvSpPr>
            <a:spLocks noGrp="1"/>
          </p:cNvSpPr>
          <p:nvPr>
            <p:ph type="ctrTitle"/>
          </p:nvPr>
        </p:nvSpPr>
        <p:spPr>
          <a:xfrm>
            <a:off x="367552" y="2004581"/>
            <a:ext cx="11679985" cy="2222354"/>
          </a:xfrm>
        </p:spPr>
        <p:txBody>
          <a:bodyPr/>
          <a:lstStyle/>
          <a:p>
            <a:r>
              <a:rPr lang="en-US" noProof="0" dirty="0"/>
              <a:t>Effect of Evolocumab on Changes in Coronary Plaque Phenotype and Burden in Statin-Treated Patients Following Myocardial Infarction: The HUYGENS Randomized Clinical Trial</a:t>
            </a:r>
          </a:p>
        </p:txBody>
      </p:sp>
      <p:sp>
        <p:nvSpPr>
          <p:cNvPr id="3" name="Subtitle 2">
            <a:extLst>
              <a:ext uri="{FF2B5EF4-FFF2-40B4-BE49-F238E27FC236}">
                <a16:creationId xmlns:a16="http://schemas.microsoft.com/office/drawing/2014/main" id="{675DC76B-5FB1-4E29-AEA1-EC4A8DBEB3F3}"/>
              </a:ext>
            </a:extLst>
          </p:cNvPr>
          <p:cNvSpPr>
            <a:spLocks noGrp="1"/>
          </p:cNvSpPr>
          <p:nvPr>
            <p:ph type="subTitle" idx="1"/>
          </p:nvPr>
        </p:nvSpPr>
        <p:spPr>
          <a:xfrm>
            <a:off x="382588" y="4498976"/>
            <a:ext cx="11447462" cy="827004"/>
          </a:xfrm>
        </p:spPr>
        <p:txBody>
          <a:bodyPr/>
          <a:lstStyle/>
          <a:p>
            <a:r>
              <a:rPr lang="en-US" sz="1400" b="1" noProof="0" dirty="0"/>
              <a:t>Stephen J Nicholls, MBBS, PhD,</a:t>
            </a:r>
            <a:r>
              <a:rPr lang="en-US" sz="1400" b="1" baseline="30000" noProof="0" dirty="0"/>
              <a:t>1,</a:t>
            </a:r>
            <a:r>
              <a:rPr lang="en-US" sz="1400" b="1" noProof="0" dirty="0"/>
              <a:t>* Yu Kataoka, MD, PhD,</a:t>
            </a:r>
            <a:r>
              <a:rPr lang="en-US" sz="1400" b="1" baseline="30000" noProof="0" dirty="0"/>
              <a:t>2,</a:t>
            </a:r>
            <a:r>
              <a:rPr lang="en-US" sz="1400" b="1" noProof="0" dirty="0"/>
              <a:t>* Steven E Nissen, MD,</a:t>
            </a:r>
            <a:r>
              <a:rPr lang="en-US" sz="1400" b="1" baseline="30000" noProof="0" dirty="0"/>
              <a:t>3</a:t>
            </a:r>
            <a:r>
              <a:rPr lang="en-US" sz="1400" b="1" noProof="0" dirty="0"/>
              <a:t> Francesco Prati, MD,</a:t>
            </a:r>
            <a:r>
              <a:rPr lang="en-US" sz="1400" b="1" baseline="30000" noProof="0" dirty="0"/>
              <a:t>4</a:t>
            </a:r>
            <a:r>
              <a:rPr lang="en-US" sz="1400" b="1" noProof="0" dirty="0"/>
              <a:t> Stephan Windecker, MD,</a:t>
            </a:r>
            <a:r>
              <a:rPr lang="en-US" sz="1400" b="1" baseline="30000" noProof="0" dirty="0"/>
              <a:t>5</a:t>
            </a:r>
            <a:r>
              <a:rPr lang="en-US" sz="1400" b="1" noProof="0" dirty="0"/>
              <a:t> Rishi Puri, MBBS, PhD,</a:t>
            </a:r>
            <a:r>
              <a:rPr lang="en-US" sz="1400" b="1" baseline="30000" noProof="0" dirty="0"/>
              <a:t>3</a:t>
            </a:r>
            <a:r>
              <a:rPr lang="en-US" sz="1400" b="1" noProof="0" dirty="0"/>
              <a:t> Thomas Hucko, MD,</a:t>
            </a:r>
            <a:r>
              <a:rPr lang="en-US" sz="1400" b="1" baseline="30000" noProof="0" dirty="0"/>
              <a:t>6</a:t>
            </a:r>
            <a:r>
              <a:rPr lang="en-US" sz="1400" b="1" noProof="0" dirty="0"/>
              <a:t> Daniel Aradi, MD</a:t>
            </a:r>
            <a:r>
              <a:rPr lang="en-US" sz="1400" b="1" dirty="0"/>
              <a:t> , </a:t>
            </a:r>
            <a:r>
              <a:rPr lang="en-US" sz="1400" b="1" noProof="0" dirty="0"/>
              <a:t>PhD</a:t>
            </a:r>
            <a:r>
              <a:rPr lang="en-US" sz="1400" b="1" baseline="30000" dirty="0"/>
              <a:t>7-9</a:t>
            </a:r>
            <a:r>
              <a:rPr lang="en-US" sz="1400" b="1" dirty="0"/>
              <a:t> </a:t>
            </a:r>
            <a:r>
              <a:rPr lang="en-US" sz="1400" b="1" noProof="0" dirty="0"/>
              <a:t>Jean-Paul R Herrman, MD, PhD,</a:t>
            </a:r>
            <a:r>
              <a:rPr lang="en-US" sz="1400" b="1" baseline="30000" noProof="0" dirty="0"/>
              <a:t>10</a:t>
            </a:r>
            <a:r>
              <a:rPr lang="en-US" sz="1400" b="1" noProof="0" dirty="0"/>
              <a:t> Renicus S Hermanides, MD, PhD,</a:t>
            </a:r>
            <a:r>
              <a:rPr lang="en-US" sz="1400" b="1" baseline="30000" noProof="0" dirty="0"/>
              <a:t>11</a:t>
            </a:r>
            <a:r>
              <a:rPr lang="en-US" sz="1400" b="1" noProof="0" dirty="0"/>
              <a:t> Bei Wang, PhD</a:t>
            </a:r>
            <a:r>
              <a:rPr lang="en-US" sz="1400" b="1" dirty="0"/>
              <a:t>,</a:t>
            </a:r>
            <a:r>
              <a:rPr lang="en-US" sz="1400" b="1" baseline="30000" dirty="0"/>
              <a:t>6</a:t>
            </a:r>
            <a:r>
              <a:rPr lang="en-US" sz="1400" b="1" dirty="0"/>
              <a:t> </a:t>
            </a:r>
            <a:r>
              <a:rPr lang="en-US" sz="1400" b="1" noProof="0" dirty="0"/>
              <a:t>Huei Wang, PhD</a:t>
            </a:r>
            <a:r>
              <a:rPr lang="en-US" sz="1400" b="1" dirty="0"/>
              <a:t>,</a:t>
            </a:r>
            <a:r>
              <a:rPr lang="en-US" sz="1400" b="1" baseline="30000" dirty="0"/>
              <a:t>6</a:t>
            </a:r>
            <a:r>
              <a:rPr lang="en-US" sz="1400" b="1" dirty="0"/>
              <a:t> </a:t>
            </a:r>
            <a:r>
              <a:rPr lang="en-US" sz="1400" b="1" noProof="0" dirty="0"/>
              <a:t>Julie Butters, BHSc, MBA,</a:t>
            </a:r>
            <a:r>
              <a:rPr lang="en-US" sz="1400" b="1" baseline="30000" noProof="0" dirty="0"/>
              <a:t>1</a:t>
            </a:r>
            <a:r>
              <a:rPr lang="en-US" sz="1400" b="1" noProof="0" dirty="0"/>
              <a:t> Giuseppe Di Giovanni, BSc (Hons)</a:t>
            </a:r>
            <a:r>
              <a:rPr lang="en-US" sz="1400" b="1" dirty="0"/>
              <a:t>,</a:t>
            </a:r>
            <a:r>
              <a:rPr lang="en-US" sz="1400" b="1" baseline="30000" dirty="0"/>
              <a:t>12</a:t>
            </a:r>
            <a:r>
              <a:rPr lang="en-US" sz="1400" b="1" dirty="0"/>
              <a:t> </a:t>
            </a:r>
            <a:r>
              <a:rPr lang="en-US" sz="1400" b="1" noProof="0" dirty="0"/>
              <a:t>Stephen Jones, BAppSc, BHSc (Hons),</a:t>
            </a:r>
            <a:r>
              <a:rPr lang="en-US" sz="1400" b="1" baseline="30000" noProof="0" dirty="0"/>
              <a:t>12</a:t>
            </a:r>
            <a:r>
              <a:rPr lang="en-US" sz="1400" b="1" noProof="0" dirty="0"/>
              <a:t> Gianluca Pompili, BSc, BA,</a:t>
            </a:r>
            <a:r>
              <a:rPr lang="en-US" sz="1400" b="1" baseline="30000" noProof="0" dirty="0"/>
              <a:t>12</a:t>
            </a:r>
            <a:r>
              <a:rPr lang="en-US" sz="1400" b="1" noProof="0" dirty="0"/>
              <a:t> and Peter J Psaltis, MBBS, PhD</a:t>
            </a:r>
            <a:r>
              <a:rPr lang="en-US" sz="1400" b="1" baseline="30000" noProof="0" dirty="0"/>
              <a:t>12,13</a:t>
            </a:r>
            <a:endParaRPr lang="en-US" sz="1400" b="1" noProof="0" dirty="0"/>
          </a:p>
          <a:p>
            <a:endParaRPr lang="en-US" sz="1400" b="1" noProof="0" dirty="0"/>
          </a:p>
        </p:txBody>
      </p:sp>
      <p:sp>
        <p:nvSpPr>
          <p:cNvPr id="8" name="Subtitle 2">
            <a:extLst>
              <a:ext uri="{FF2B5EF4-FFF2-40B4-BE49-F238E27FC236}">
                <a16:creationId xmlns:a16="http://schemas.microsoft.com/office/drawing/2014/main" id="{2D1FA980-EF82-4806-9F23-3886BA2C12C2}"/>
              </a:ext>
            </a:extLst>
          </p:cNvPr>
          <p:cNvSpPr txBox="1">
            <a:spLocks/>
          </p:cNvSpPr>
          <p:nvPr/>
        </p:nvSpPr>
        <p:spPr>
          <a:xfrm>
            <a:off x="382588" y="5372855"/>
            <a:ext cx="11447462" cy="987840"/>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lvl1pPr marL="0" indent="0" algn="l" defTabSz="914400" rtl="0" eaLnBrk="1" fontAlgn="base" latinLnBrk="0" hangingPunct="1">
              <a:lnSpc>
                <a:spcPct val="95000"/>
              </a:lnSpc>
              <a:spcBef>
                <a:spcPts val="0"/>
              </a:spcBef>
              <a:spcAft>
                <a:spcPts val="0"/>
              </a:spcAft>
              <a:buClr>
                <a:schemeClr val="accent6"/>
              </a:buClr>
              <a:buFont typeface="Arial" pitchFamily="34" charset="0"/>
              <a:buNone/>
              <a:defRPr lang="en-US" sz="2400" b="0" kern="1200" baseline="0" smtClean="0">
                <a:solidFill>
                  <a:schemeClr val="tx1"/>
                </a:solidFill>
                <a:latin typeface="+mn-lt"/>
                <a:ea typeface="+mn-ea"/>
                <a:cs typeface="+mn-cs"/>
              </a:defRPr>
            </a:lvl1pPr>
            <a:lvl2pPr marL="457200" indent="0" algn="ctr" defTabSz="914400" rtl="0" eaLnBrk="1" fontAlgn="base" latinLnBrk="0" hangingPunct="1">
              <a:lnSpc>
                <a:spcPct val="95000"/>
              </a:lnSpc>
              <a:spcBef>
                <a:spcPts val="400"/>
              </a:spcBef>
              <a:spcAft>
                <a:spcPct val="0"/>
              </a:spcAft>
              <a:buClr>
                <a:schemeClr val="accent1"/>
              </a:buClr>
              <a:buFont typeface="Arial" pitchFamily="34" charset="0"/>
              <a:buNone/>
              <a:defRPr lang="en-US" sz="1800" b="0" kern="1200">
                <a:solidFill>
                  <a:schemeClr val="tx1">
                    <a:tint val="75000"/>
                  </a:schemeClr>
                </a:solidFill>
                <a:latin typeface="+mn-lt"/>
                <a:ea typeface="+mn-ea"/>
                <a:cs typeface="+mn-cs"/>
              </a:defRPr>
            </a:lvl2pPr>
            <a:lvl3pPr marL="914400" indent="0" algn="ctr" defTabSz="914400" rtl="0" eaLnBrk="1" fontAlgn="base" latinLnBrk="0" hangingPunct="1">
              <a:lnSpc>
                <a:spcPct val="95000"/>
              </a:lnSpc>
              <a:spcBef>
                <a:spcPts val="300"/>
              </a:spcBef>
              <a:spcAft>
                <a:spcPct val="0"/>
              </a:spcAft>
              <a:buClr>
                <a:schemeClr val="accent1"/>
              </a:buClr>
              <a:buFont typeface="Arial" pitchFamily="34" charset="0"/>
              <a:buNone/>
              <a:defRPr lang="en-US" sz="1600" b="0" kern="1200">
                <a:solidFill>
                  <a:schemeClr val="tx1">
                    <a:tint val="75000"/>
                  </a:schemeClr>
                </a:solidFill>
                <a:latin typeface="+mn-lt"/>
                <a:ea typeface="+mn-ea"/>
                <a:cs typeface="+mn-cs"/>
              </a:defRPr>
            </a:lvl3pPr>
            <a:lvl4pPr marL="1371600" indent="0" algn="ctr" defTabSz="914400" rtl="0" eaLnBrk="1" fontAlgn="base" latinLnBrk="0" hangingPunct="1">
              <a:lnSpc>
                <a:spcPct val="95000"/>
              </a:lnSpc>
              <a:spcBef>
                <a:spcPts val="300"/>
              </a:spcBef>
              <a:spcAft>
                <a:spcPct val="0"/>
              </a:spcAft>
              <a:buClr>
                <a:schemeClr val="accent1"/>
              </a:buClr>
              <a:buFont typeface="Arial" pitchFamily="34" charset="0"/>
              <a:buNone/>
              <a:defRPr lang="en-US" sz="1400" b="0" kern="1200">
                <a:solidFill>
                  <a:schemeClr val="tx1">
                    <a:tint val="75000"/>
                  </a:schemeClr>
                </a:solidFill>
                <a:latin typeface="+mn-lt"/>
                <a:ea typeface="+mn-ea"/>
                <a:cs typeface="+mn-cs"/>
              </a:defRPr>
            </a:lvl4pPr>
            <a:lvl5pPr marL="1828800" indent="0" algn="ctr" defTabSz="914400" rtl="0" eaLnBrk="1" fontAlgn="base" latinLnBrk="0" hangingPunct="1">
              <a:lnSpc>
                <a:spcPct val="95000"/>
              </a:lnSpc>
              <a:spcBef>
                <a:spcPts val="300"/>
              </a:spcBef>
              <a:spcAft>
                <a:spcPct val="0"/>
              </a:spcAft>
              <a:buClr>
                <a:schemeClr val="accent1"/>
              </a:buClr>
              <a:buFont typeface="Arial" pitchFamily="34" charset="0"/>
              <a:buNone/>
              <a:defRPr lang="en-US" sz="1200" b="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AU" sz="1100" baseline="30000" dirty="0"/>
              <a:t>1</a:t>
            </a:r>
            <a:r>
              <a:rPr lang="en-AU" sz="1100" dirty="0"/>
              <a:t>Victorian Heart Institute, Monash University, Clayton, Australia, </a:t>
            </a:r>
            <a:r>
              <a:rPr lang="en-AU" sz="1100" baseline="30000" dirty="0"/>
              <a:t>2</a:t>
            </a:r>
            <a:r>
              <a:rPr lang="en-AU" sz="1100" dirty="0"/>
              <a:t>Department of Cardiovascular Medicine, National Cerebral and Cardiovascular Centre, Suita, Japan, </a:t>
            </a:r>
            <a:r>
              <a:rPr lang="en-AU" sz="1100" baseline="30000" dirty="0"/>
              <a:t>3</a:t>
            </a:r>
            <a:r>
              <a:rPr lang="en-AU" sz="1100" dirty="0"/>
              <a:t>Heart and Vascular Institute, Cleveland Clinic, Cleveland, OH, USA, </a:t>
            </a:r>
            <a:r>
              <a:rPr lang="en-AU" sz="1100" baseline="30000" dirty="0"/>
              <a:t>4</a:t>
            </a:r>
            <a:r>
              <a:rPr lang="en-AU" sz="1100" dirty="0"/>
              <a:t>San Giovanni Hospital; UniCamillus “Saint Camillus International University of Health Science”, Rome, Italy, </a:t>
            </a:r>
            <a:r>
              <a:rPr lang="en-AU" sz="1100" baseline="30000" dirty="0"/>
              <a:t>5</a:t>
            </a:r>
            <a:r>
              <a:rPr lang="en-AU" sz="1100" dirty="0"/>
              <a:t>Department of Cardiology, Inselspital, Bern University Hospital, University of Bern, Switzerland, </a:t>
            </a:r>
            <a:r>
              <a:rPr lang="en-AU" sz="1100" baseline="30000" dirty="0"/>
              <a:t>6</a:t>
            </a:r>
            <a:r>
              <a:rPr lang="en-AU" sz="1100" dirty="0"/>
              <a:t>Global Development, Amgen Inc., Thousand Oaks, CA, USA, </a:t>
            </a:r>
            <a:r>
              <a:rPr lang="en-AU" sz="1100" baseline="30000" dirty="0"/>
              <a:t>7</a:t>
            </a:r>
            <a:r>
              <a:rPr lang="en-AU" sz="1100" dirty="0"/>
              <a:t>Heart and Vascular Center, University of Semmelweis, Hungary, </a:t>
            </a:r>
            <a:r>
              <a:rPr lang="en-AU" sz="1100" baseline="30000" dirty="0"/>
              <a:t>8</a:t>
            </a:r>
            <a:r>
              <a:rPr lang="en-AU" sz="1100" dirty="0"/>
              <a:t>Heart Center Balatonfüred, Hungary, </a:t>
            </a:r>
            <a:r>
              <a:rPr lang="en-AU" sz="1100" baseline="30000" dirty="0"/>
              <a:t>9</a:t>
            </a:r>
            <a:r>
              <a:rPr lang="en-AU" sz="1100" dirty="0"/>
              <a:t>Tagore Medical Center, Balatonfüred, Hungary, </a:t>
            </a:r>
            <a:r>
              <a:rPr lang="en-AU" sz="1100" baseline="30000" dirty="0"/>
              <a:t>10</a:t>
            </a:r>
            <a:r>
              <a:rPr lang="en-AU" sz="1100" dirty="0"/>
              <a:t>OLVG Oost, Amsterdam, The Netherlands, </a:t>
            </a:r>
            <a:r>
              <a:rPr lang="en-AU" sz="1100" baseline="30000" dirty="0"/>
              <a:t>11</a:t>
            </a:r>
            <a:r>
              <a:rPr lang="en-AU" sz="1100" dirty="0"/>
              <a:t>Isala Hospital, Zwolle, Department of Cardiology, The Netherlands, </a:t>
            </a:r>
            <a:r>
              <a:rPr lang="en-AU" sz="1100" baseline="30000" dirty="0"/>
              <a:t>12</a:t>
            </a:r>
            <a:r>
              <a:rPr lang="en-AU" sz="1100" dirty="0"/>
              <a:t>South Australian Health and Medical Research Institute, Adelaide, Australia, </a:t>
            </a:r>
            <a:r>
              <a:rPr lang="en-AU" sz="1100" baseline="30000" dirty="0"/>
              <a:t>13</a:t>
            </a:r>
            <a:r>
              <a:rPr lang="en-AU" sz="1100" dirty="0"/>
              <a:t>Adelaide Medical School, University of Adelaide; Department of Cardiology, Central Adelaide Local Health Network, Adelaide, Australia.</a:t>
            </a:r>
          </a:p>
        </p:txBody>
      </p:sp>
      <p:pic>
        <p:nvPicPr>
          <p:cNvPr id="5" name="Graphic 4">
            <a:extLst>
              <a:ext uri="{FF2B5EF4-FFF2-40B4-BE49-F238E27FC236}">
                <a16:creationId xmlns:a16="http://schemas.microsoft.com/office/drawing/2014/main" id="{D2AF9D96-F748-4F66-A064-99A72A9C5165}"/>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7674" t="17932" r="7628" b="17513"/>
          <a:stretch/>
        </p:blipFill>
        <p:spPr>
          <a:xfrm>
            <a:off x="8223204" y="295394"/>
            <a:ext cx="2922245" cy="1126533"/>
          </a:xfrm>
          <a:prstGeom prst="rect">
            <a:avLst/>
          </a:prstGeom>
        </p:spPr>
      </p:pic>
      <p:sp>
        <p:nvSpPr>
          <p:cNvPr id="7" name="TextBox 6">
            <a:extLst>
              <a:ext uri="{FF2B5EF4-FFF2-40B4-BE49-F238E27FC236}">
                <a16:creationId xmlns:a16="http://schemas.microsoft.com/office/drawing/2014/main" id="{5DAC7358-6C7D-FF42-B139-1AD0B3C71F92}"/>
              </a:ext>
            </a:extLst>
          </p:cNvPr>
          <p:cNvSpPr txBox="1"/>
          <p:nvPr/>
        </p:nvSpPr>
        <p:spPr>
          <a:xfrm>
            <a:off x="382588" y="6344511"/>
            <a:ext cx="1941237" cy="260008"/>
          </a:xfrm>
          <a:prstGeom prst="rect">
            <a:avLst/>
          </a:prstGeom>
          <a:noFill/>
        </p:spPr>
        <p:txBody>
          <a:bodyPr wrap="none" lIns="0" tIns="0" rIns="0" bIns="0">
            <a:spAutoFit/>
          </a:bodyPr>
          <a:lstStyle/>
          <a:p>
            <a:pPr>
              <a:lnSpc>
                <a:spcPct val="200000"/>
              </a:lnSpc>
            </a:pPr>
            <a:r>
              <a:rPr lang="en-AU" sz="1000" dirty="0">
                <a:effectLst/>
                <a:ea typeface="SimSun" panose="02010600030101010101" pitchFamily="2" charset="-122"/>
                <a:cs typeface="Times New Roman" panose="02020603050405020304" pitchFamily="18" charset="0"/>
              </a:rPr>
              <a:t>*Contributed equally to this project</a:t>
            </a:r>
            <a:endParaRPr lang="en-GB" sz="1000" dirty="0">
              <a:effectLst/>
              <a:ea typeface="SimSun" panose="02010600030101010101" pitchFamily="2" charset="-122"/>
              <a:cs typeface="Times New Roman" panose="02020603050405020304" pitchFamily="18" charset="0"/>
            </a:endParaRPr>
          </a:p>
        </p:txBody>
      </p:sp>
      <p:sp>
        <p:nvSpPr>
          <p:cNvPr id="2" name="TextBox 1">
            <a:extLst>
              <a:ext uri="{FF2B5EF4-FFF2-40B4-BE49-F238E27FC236}">
                <a16:creationId xmlns:a16="http://schemas.microsoft.com/office/drawing/2014/main" id="{2C867455-0709-3641-BCDE-EA6B0108B023}"/>
              </a:ext>
            </a:extLst>
          </p:cNvPr>
          <p:cNvSpPr txBox="1"/>
          <p:nvPr/>
        </p:nvSpPr>
        <p:spPr>
          <a:xfrm>
            <a:off x="6152125" y="6588335"/>
            <a:ext cx="4253516" cy="153888"/>
          </a:xfrm>
          <a:prstGeom prst="rect">
            <a:avLst/>
          </a:prstGeom>
          <a:noFill/>
        </p:spPr>
        <p:txBody>
          <a:bodyPr wrap="square" lIns="0" tIns="0" rIns="0" bIns="0" rtlCol="0">
            <a:spAutoFit/>
          </a:bodyPr>
          <a:lstStyle/>
          <a:p>
            <a:pPr algn="r"/>
            <a:r>
              <a:rPr lang="en-GB" sz="1000" dirty="0">
                <a:solidFill>
                  <a:srgbClr val="FF0000"/>
                </a:solidFill>
              </a:rPr>
              <a:t>	</a:t>
            </a:r>
            <a:r>
              <a:rPr lang="en-GB" sz="1000" dirty="0"/>
              <a:t>Date of Preparation: March 2022</a:t>
            </a:r>
          </a:p>
        </p:txBody>
      </p:sp>
      <p:sp>
        <p:nvSpPr>
          <p:cNvPr id="9" name="TextBox 8">
            <a:extLst>
              <a:ext uri="{FF2B5EF4-FFF2-40B4-BE49-F238E27FC236}">
                <a16:creationId xmlns:a16="http://schemas.microsoft.com/office/drawing/2014/main" id="{350545E3-C42E-4D47-B649-A9CA01049801}"/>
              </a:ext>
            </a:extLst>
          </p:cNvPr>
          <p:cNvSpPr txBox="1"/>
          <p:nvPr/>
        </p:nvSpPr>
        <p:spPr>
          <a:xfrm>
            <a:off x="382588" y="6535275"/>
            <a:ext cx="1644681" cy="260008"/>
          </a:xfrm>
          <a:prstGeom prst="rect">
            <a:avLst/>
          </a:prstGeom>
          <a:noFill/>
        </p:spPr>
        <p:txBody>
          <a:bodyPr wrap="none" lIns="0" tIns="0" rIns="0" bIns="0">
            <a:spAutoFit/>
          </a:bodyPr>
          <a:lstStyle>
            <a:defPPr>
              <a:defRPr lang="en-US"/>
            </a:defPPr>
            <a:lvl1pPr>
              <a:lnSpc>
                <a:spcPct val="200000"/>
              </a:lnSpc>
              <a:defRPr sz="1000">
                <a:effectLst/>
                <a:ea typeface="SimSun" panose="02010600030101010101" pitchFamily="2" charset="-122"/>
                <a:cs typeface="Times New Roman" panose="02020603050405020304" pitchFamily="18" charset="0"/>
              </a:defRPr>
            </a:lvl1pPr>
          </a:lstStyle>
          <a:p>
            <a:r>
              <a:rPr lang="de-AT" dirty="0"/>
              <a:t>SC-AT-AMG145-01183 0724</a:t>
            </a:r>
          </a:p>
        </p:txBody>
      </p:sp>
    </p:spTree>
    <p:extLst>
      <p:ext uri="{BB962C8B-B14F-4D97-AF65-F5344CB8AC3E}">
        <p14:creationId xmlns:p14="http://schemas.microsoft.com/office/powerpoint/2010/main" val="159334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C6B3405-FE7A-4405-8666-16A3698C63DA}"/>
              </a:ext>
            </a:extLst>
          </p:cNvPr>
          <p:cNvGrpSpPr/>
          <p:nvPr/>
        </p:nvGrpSpPr>
        <p:grpSpPr>
          <a:xfrm>
            <a:off x="7086600" y="3825874"/>
            <a:ext cx="4527550" cy="676971"/>
            <a:chOff x="6988175" y="3785385"/>
            <a:chExt cx="4625975" cy="758736"/>
          </a:xfrm>
        </p:grpSpPr>
        <p:sp>
          <p:nvSpPr>
            <p:cNvPr id="111" name="Freeform 23">
              <a:extLst>
                <a:ext uri="{FF2B5EF4-FFF2-40B4-BE49-F238E27FC236}">
                  <a16:creationId xmlns:a16="http://schemas.microsoft.com/office/drawing/2014/main" id="{B9A53B48-D810-4E07-981D-D5E2274C0F00}"/>
                </a:ext>
              </a:extLst>
            </p:cNvPr>
            <p:cNvSpPr>
              <a:spLocks/>
            </p:cNvSpPr>
            <p:nvPr/>
          </p:nvSpPr>
          <p:spPr bwMode="auto">
            <a:xfrm>
              <a:off x="6988175" y="3785385"/>
              <a:ext cx="4625975" cy="758736"/>
            </a:xfrm>
            <a:custGeom>
              <a:avLst/>
              <a:gdLst>
                <a:gd name="T0" fmla="*/ 0 w 1458"/>
                <a:gd name="T1" fmla="*/ 0 h 552"/>
                <a:gd name="T2" fmla="*/ 1220 w 1458"/>
                <a:gd name="T3" fmla="*/ 155 h 552"/>
                <a:gd name="T4" fmla="*/ 1458 w 1458"/>
                <a:gd name="T5" fmla="*/ 169 h 552"/>
                <a:gd name="T6" fmla="*/ 1458 w 1458"/>
                <a:gd name="T7" fmla="*/ 537 h 552"/>
                <a:gd name="T8" fmla="*/ 1221 w 1458"/>
                <a:gd name="T9" fmla="*/ 552 h 552"/>
                <a:gd name="T10" fmla="*/ 0 w 1458"/>
                <a:gd name="T11" fmla="*/ 366 h 552"/>
                <a:gd name="T12" fmla="*/ 0 w 1458"/>
                <a:gd name="T13" fmla="*/ 0 h 552"/>
                <a:gd name="connsiteX0" fmla="*/ 0 w 10000"/>
                <a:gd name="connsiteY0" fmla="*/ 0 h 10000"/>
                <a:gd name="connsiteX1" fmla="*/ 8368 w 10000"/>
                <a:gd name="connsiteY1" fmla="*/ 2808 h 10000"/>
                <a:gd name="connsiteX2" fmla="*/ 10000 w 10000"/>
                <a:gd name="connsiteY2" fmla="*/ 3062 h 10000"/>
                <a:gd name="connsiteX3" fmla="*/ 10000 w 10000"/>
                <a:gd name="connsiteY3" fmla="*/ 9728 h 10000"/>
                <a:gd name="connsiteX4" fmla="*/ 8374 w 10000"/>
                <a:gd name="connsiteY4" fmla="*/ 10000 h 10000"/>
                <a:gd name="connsiteX5" fmla="*/ 8 w 10000"/>
                <a:gd name="connsiteY5" fmla="*/ 1819 h 10000"/>
                <a:gd name="connsiteX6" fmla="*/ 0 w 10000"/>
                <a:gd name="connsiteY6" fmla="*/ 0 h 10000"/>
                <a:gd name="connsiteX0" fmla="*/ 0 w 10000"/>
                <a:gd name="connsiteY0" fmla="*/ 0 h 10000"/>
                <a:gd name="connsiteX1" fmla="*/ 8368 w 10000"/>
                <a:gd name="connsiteY1" fmla="*/ 2808 h 10000"/>
                <a:gd name="connsiteX2" fmla="*/ 10000 w 10000"/>
                <a:gd name="connsiteY2" fmla="*/ 3062 h 10000"/>
                <a:gd name="connsiteX3" fmla="*/ 10000 w 10000"/>
                <a:gd name="connsiteY3" fmla="*/ 9728 h 10000"/>
                <a:gd name="connsiteX4" fmla="*/ 8374 w 10000"/>
                <a:gd name="connsiteY4" fmla="*/ 10000 h 10000"/>
                <a:gd name="connsiteX5" fmla="*/ 8 w 10000"/>
                <a:gd name="connsiteY5" fmla="*/ 1819 h 10000"/>
                <a:gd name="connsiteX6" fmla="*/ 0 w 10000"/>
                <a:gd name="connsiteY6" fmla="*/ 0 h 10000"/>
                <a:gd name="connsiteX0" fmla="*/ 0 w 10326"/>
                <a:gd name="connsiteY0" fmla="*/ 0 h 9803"/>
                <a:gd name="connsiteX1" fmla="*/ 8368 w 10326"/>
                <a:gd name="connsiteY1" fmla="*/ 2808 h 9803"/>
                <a:gd name="connsiteX2" fmla="*/ 10000 w 10326"/>
                <a:gd name="connsiteY2" fmla="*/ 3062 h 9803"/>
                <a:gd name="connsiteX3" fmla="*/ 10000 w 10326"/>
                <a:gd name="connsiteY3" fmla="*/ 9728 h 9803"/>
                <a:gd name="connsiteX4" fmla="*/ 5592 w 10326"/>
                <a:gd name="connsiteY4" fmla="*/ 6893 h 9803"/>
                <a:gd name="connsiteX5" fmla="*/ 8 w 10326"/>
                <a:gd name="connsiteY5" fmla="*/ 1819 h 9803"/>
                <a:gd name="connsiteX6" fmla="*/ 0 w 10326"/>
                <a:gd name="connsiteY6" fmla="*/ 0 h 9803"/>
                <a:gd name="connsiteX0" fmla="*/ 0 w 10000"/>
                <a:gd name="connsiteY0" fmla="*/ 0 h 10021"/>
                <a:gd name="connsiteX1" fmla="*/ 8104 w 10000"/>
                <a:gd name="connsiteY1" fmla="*/ 2864 h 10021"/>
                <a:gd name="connsiteX2" fmla="*/ 9684 w 10000"/>
                <a:gd name="connsiteY2" fmla="*/ 3124 h 10021"/>
                <a:gd name="connsiteX3" fmla="*/ 9684 w 10000"/>
                <a:gd name="connsiteY3" fmla="*/ 9923 h 10021"/>
                <a:gd name="connsiteX4" fmla="*/ 5415 w 10000"/>
                <a:gd name="connsiteY4" fmla="*/ 7032 h 10021"/>
                <a:gd name="connsiteX5" fmla="*/ 8 w 10000"/>
                <a:gd name="connsiteY5" fmla="*/ 1856 h 10021"/>
                <a:gd name="connsiteX6" fmla="*/ 0 w 10000"/>
                <a:gd name="connsiteY6" fmla="*/ 0 h 10021"/>
                <a:gd name="connsiteX0" fmla="*/ 0 w 10000"/>
                <a:gd name="connsiteY0" fmla="*/ 0 h 10548"/>
                <a:gd name="connsiteX1" fmla="*/ 8104 w 10000"/>
                <a:gd name="connsiteY1" fmla="*/ 2864 h 10548"/>
                <a:gd name="connsiteX2" fmla="*/ 9684 w 10000"/>
                <a:gd name="connsiteY2" fmla="*/ 3124 h 10548"/>
                <a:gd name="connsiteX3" fmla="*/ 9684 w 10000"/>
                <a:gd name="connsiteY3" fmla="*/ 9923 h 10548"/>
                <a:gd name="connsiteX4" fmla="*/ 8945 w 10000"/>
                <a:gd name="connsiteY4" fmla="*/ 9917 h 10548"/>
                <a:gd name="connsiteX5" fmla="*/ 5415 w 10000"/>
                <a:gd name="connsiteY5" fmla="*/ 7032 h 10548"/>
                <a:gd name="connsiteX6" fmla="*/ 8 w 10000"/>
                <a:gd name="connsiteY6" fmla="*/ 1856 h 10548"/>
                <a:gd name="connsiteX7" fmla="*/ 0 w 10000"/>
                <a:gd name="connsiteY7" fmla="*/ 0 h 10548"/>
                <a:gd name="connsiteX0" fmla="*/ 0 w 9935"/>
                <a:gd name="connsiteY0" fmla="*/ 0 h 10077"/>
                <a:gd name="connsiteX1" fmla="*/ 8104 w 9935"/>
                <a:gd name="connsiteY1" fmla="*/ 2864 h 10077"/>
                <a:gd name="connsiteX2" fmla="*/ 9684 w 9935"/>
                <a:gd name="connsiteY2" fmla="*/ 3124 h 10077"/>
                <a:gd name="connsiteX3" fmla="*/ 9684 w 9935"/>
                <a:gd name="connsiteY3" fmla="*/ 9923 h 10077"/>
                <a:gd name="connsiteX4" fmla="*/ 6294 w 9935"/>
                <a:gd name="connsiteY4" fmla="*/ 7814 h 10077"/>
                <a:gd name="connsiteX5" fmla="*/ 5415 w 9935"/>
                <a:gd name="connsiteY5" fmla="*/ 7032 h 10077"/>
                <a:gd name="connsiteX6" fmla="*/ 8 w 9935"/>
                <a:gd name="connsiteY6" fmla="*/ 1856 h 10077"/>
                <a:gd name="connsiteX7" fmla="*/ 0 w 9935"/>
                <a:gd name="connsiteY7" fmla="*/ 0 h 10077"/>
                <a:gd name="connsiteX0" fmla="*/ 0 w 9999"/>
                <a:gd name="connsiteY0" fmla="*/ 0 h 10000"/>
                <a:gd name="connsiteX1" fmla="*/ 8157 w 9999"/>
                <a:gd name="connsiteY1" fmla="*/ 2842 h 10000"/>
                <a:gd name="connsiteX2" fmla="*/ 9747 w 9999"/>
                <a:gd name="connsiteY2" fmla="*/ 3100 h 10000"/>
                <a:gd name="connsiteX3" fmla="*/ 9747 w 9999"/>
                <a:gd name="connsiteY3" fmla="*/ 9847 h 10000"/>
                <a:gd name="connsiteX4" fmla="*/ 6335 w 9999"/>
                <a:gd name="connsiteY4" fmla="*/ 7754 h 10000"/>
                <a:gd name="connsiteX5" fmla="*/ 5450 w 9999"/>
                <a:gd name="connsiteY5" fmla="*/ 6978 h 10000"/>
                <a:gd name="connsiteX6" fmla="*/ 8 w 9999"/>
                <a:gd name="connsiteY6" fmla="*/ 1842 h 10000"/>
                <a:gd name="connsiteX7" fmla="*/ 0 w 9999"/>
                <a:gd name="connsiteY7" fmla="*/ 0 h 10000"/>
                <a:gd name="connsiteX0" fmla="*/ 0 w 10000"/>
                <a:gd name="connsiteY0" fmla="*/ 0 h 10000"/>
                <a:gd name="connsiteX1" fmla="*/ 8158 w 10000"/>
                <a:gd name="connsiteY1" fmla="*/ 2842 h 10000"/>
                <a:gd name="connsiteX2" fmla="*/ 9748 w 10000"/>
                <a:gd name="connsiteY2" fmla="*/ 3100 h 10000"/>
                <a:gd name="connsiteX3" fmla="*/ 9748 w 10000"/>
                <a:gd name="connsiteY3" fmla="*/ 9847 h 10000"/>
                <a:gd name="connsiteX4" fmla="*/ 6336 w 10000"/>
                <a:gd name="connsiteY4" fmla="*/ 7754 h 10000"/>
                <a:gd name="connsiteX5" fmla="*/ 5451 w 10000"/>
                <a:gd name="connsiteY5" fmla="*/ 6978 h 10000"/>
                <a:gd name="connsiteX6" fmla="*/ 8 w 10000"/>
                <a:gd name="connsiteY6" fmla="*/ 1842 h 10000"/>
                <a:gd name="connsiteX7" fmla="*/ 0 w 10000"/>
                <a:gd name="connsiteY7" fmla="*/ 0 h 10000"/>
                <a:gd name="connsiteX0" fmla="*/ 0 w 10100"/>
                <a:gd name="connsiteY0" fmla="*/ 0 h 8306"/>
                <a:gd name="connsiteX1" fmla="*/ 8158 w 10100"/>
                <a:gd name="connsiteY1" fmla="*/ 2842 h 8306"/>
                <a:gd name="connsiteX2" fmla="*/ 9748 w 10100"/>
                <a:gd name="connsiteY2" fmla="*/ 3100 h 8306"/>
                <a:gd name="connsiteX3" fmla="*/ 9792 w 10100"/>
                <a:gd name="connsiteY3" fmla="*/ 7876 h 8306"/>
                <a:gd name="connsiteX4" fmla="*/ 6336 w 10100"/>
                <a:gd name="connsiteY4" fmla="*/ 7754 h 8306"/>
                <a:gd name="connsiteX5" fmla="*/ 5451 w 10100"/>
                <a:gd name="connsiteY5" fmla="*/ 6978 h 8306"/>
                <a:gd name="connsiteX6" fmla="*/ 8 w 10100"/>
                <a:gd name="connsiteY6" fmla="*/ 1842 h 8306"/>
                <a:gd name="connsiteX7" fmla="*/ 0 w 10100"/>
                <a:gd name="connsiteY7" fmla="*/ 0 h 8306"/>
                <a:gd name="connsiteX0" fmla="*/ 0 w 9787"/>
                <a:gd name="connsiteY0" fmla="*/ 0 h 9649"/>
                <a:gd name="connsiteX1" fmla="*/ 8077 w 9787"/>
                <a:gd name="connsiteY1" fmla="*/ 3422 h 9649"/>
                <a:gd name="connsiteX2" fmla="*/ 9651 w 9787"/>
                <a:gd name="connsiteY2" fmla="*/ 3732 h 9649"/>
                <a:gd name="connsiteX3" fmla="*/ 9695 w 9787"/>
                <a:gd name="connsiteY3" fmla="*/ 9482 h 9649"/>
                <a:gd name="connsiteX4" fmla="*/ 6273 w 9787"/>
                <a:gd name="connsiteY4" fmla="*/ 9335 h 9649"/>
                <a:gd name="connsiteX5" fmla="*/ 5397 w 9787"/>
                <a:gd name="connsiteY5" fmla="*/ 8401 h 9649"/>
                <a:gd name="connsiteX6" fmla="*/ 8 w 9787"/>
                <a:gd name="connsiteY6" fmla="*/ 2218 h 9649"/>
                <a:gd name="connsiteX7" fmla="*/ 0 w 9787"/>
                <a:gd name="connsiteY7" fmla="*/ 0 h 9649"/>
                <a:gd name="connsiteX0" fmla="*/ 0 w 10126"/>
                <a:gd name="connsiteY0" fmla="*/ 0 h 10330"/>
                <a:gd name="connsiteX1" fmla="*/ 8253 w 10126"/>
                <a:gd name="connsiteY1" fmla="*/ 3546 h 10330"/>
                <a:gd name="connsiteX2" fmla="*/ 9861 w 10126"/>
                <a:gd name="connsiteY2" fmla="*/ 3868 h 10330"/>
                <a:gd name="connsiteX3" fmla="*/ 9906 w 10126"/>
                <a:gd name="connsiteY3" fmla="*/ 9827 h 10330"/>
                <a:gd name="connsiteX4" fmla="*/ 7703 w 10126"/>
                <a:gd name="connsiteY4" fmla="*/ 9983 h 10330"/>
                <a:gd name="connsiteX5" fmla="*/ 6410 w 10126"/>
                <a:gd name="connsiteY5" fmla="*/ 9675 h 10330"/>
                <a:gd name="connsiteX6" fmla="*/ 5514 w 10126"/>
                <a:gd name="connsiteY6" fmla="*/ 8707 h 10330"/>
                <a:gd name="connsiteX7" fmla="*/ 8 w 10126"/>
                <a:gd name="connsiteY7" fmla="*/ 2299 h 10330"/>
                <a:gd name="connsiteX8" fmla="*/ 0 w 10126"/>
                <a:gd name="connsiteY8" fmla="*/ 0 h 10330"/>
                <a:gd name="connsiteX0" fmla="*/ 0 w 10111"/>
                <a:gd name="connsiteY0" fmla="*/ 0 h 10236"/>
                <a:gd name="connsiteX1" fmla="*/ 8253 w 10111"/>
                <a:gd name="connsiteY1" fmla="*/ 3546 h 10236"/>
                <a:gd name="connsiteX2" fmla="*/ 9861 w 10111"/>
                <a:gd name="connsiteY2" fmla="*/ 3868 h 10236"/>
                <a:gd name="connsiteX3" fmla="*/ 9906 w 10111"/>
                <a:gd name="connsiteY3" fmla="*/ 9827 h 10236"/>
                <a:gd name="connsiteX4" fmla="*/ 7919 w 10111"/>
                <a:gd name="connsiteY4" fmla="*/ 9712 h 10236"/>
                <a:gd name="connsiteX5" fmla="*/ 6410 w 10111"/>
                <a:gd name="connsiteY5" fmla="*/ 9675 h 10236"/>
                <a:gd name="connsiteX6" fmla="*/ 5514 w 10111"/>
                <a:gd name="connsiteY6" fmla="*/ 8707 h 10236"/>
                <a:gd name="connsiteX7" fmla="*/ 8 w 10111"/>
                <a:gd name="connsiteY7" fmla="*/ 2299 h 10236"/>
                <a:gd name="connsiteX8" fmla="*/ 0 w 10111"/>
                <a:gd name="connsiteY8" fmla="*/ 0 h 10236"/>
                <a:gd name="connsiteX0" fmla="*/ 0 w 10111"/>
                <a:gd name="connsiteY0" fmla="*/ 0 h 10236"/>
                <a:gd name="connsiteX1" fmla="*/ 8253 w 10111"/>
                <a:gd name="connsiteY1" fmla="*/ 3546 h 10236"/>
                <a:gd name="connsiteX2" fmla="*/ 9861 w 10111"/>
                <a:gd name="connsiteY2" fmla="*/ 3868 h 10236"/>
                <a:gd name="connsiteX3" fmla="*/ 9906 w 10111"/>
                <a:gd name="connsiteY3" fmla="*/ 9827 h 10236"/>
                <a:gd name="connsiteX4" fmla="*/ 7919 w 10111"/>
                <a:gd name="connsiteY4" fmla="*/ 9712 h 10236"/>
                <a:gd name="connsiteX5" fmla="*/ 6410 w 10111"/>
                <a:gd name="connsiteY5" fmla="*/ 9675 h 10236"/>
                <a:gd name="connsiteX6" fmla="*/ 5514 w 10111"/>
                <a:gd name="connsiteY6" fmla="*/ 8707 h 10236"/>
                <a:gd name="connsiteX7" fmla="*/ 8 w 10111"/>
                <a:gd name="connsiteY7" fmla="*/ 2299 h 10236"/>
                <a:gd name="connsiteX8" fmla="*/ 0 w 10111"/>
                <a:gd name="connsiteY8" fmla="*/ 0 h 10236"/>
                <a:gd name="connsiteX0" fmla="*/ 0 w 10075"/>
                <a:gd name="connsiteY0" fmla="*/ 0 h 9910"/>
                <a:gd name="connsiteX1" fmla="*/ 8253 w 10075"/>
                <a:gd name="connsiteY1" fmla="*/ 3546 h 9910"/>
                <a:gd name="connsiteX2" fmla="*/ 9861 w 10075"/>
                <a:gd name="connsiteY2" fmla="*/ 3868 h 9910"/>
                <a:gd name="connsiteX3" fmla="*/ 9906 w 10075"/>
                <a:gd name="connsiteY3" fmla="*/ 9827 h 9910"/>
                <a:gd name="connsiteX4" fmla="*/ 7919 w 10075"/>
                <a:gd name="connsiteY4" fmla="*/ 9712 h 9910"/>
                <a:gd name="connsiteX5" fmla="*/ 6410 w 10075"/>
                <a:gd name="connsiteY5" fmla="*/ 9675 h 9910"/>
                <a:gd name="connsiteX6" fmla="*/ 5514 w 10075"/>
                <a:gd name="connsiteY6" fmla="*/ 8707 h 9910"/>
                <a:gd name="connsiteX7" fmla="*/ 8 w 10075"/>
                <a:gd name="connsiteY7" fmla="*/ 2299 h 9910"/>
                <a:gd name="connsiteX8" fmla="*/ 0 w 10075"/>
                <a:gd name="connsiteY8" fmla="*/ 0 h 9910"/>
                <a:gd name="connsiteX0" fmla="*/ 0 w 9929"/>
                <a:gd name="connsiteY0" fmla="*/ 0 h 9977"/>
                <a:gd name="connsiteX1" fmla="*/ 8192 w 9929"/>
                <a:gd name="connsiteY1" fmla="*/ 3578 h 9977"/>
                <a:gd name="connsiteX2" fmla="*/ 9788 w 9929"/>
                <a:gd name="connsiteY2" fmla="*/ 3903 h 9977"/>
                <a:gd name="connsiteX3" fmla="*/ 9832 w 9929"/>
                <a:gd name="connsiteY3" fmla="*/ 9916 h 9977"/>
                <a:gd name="connsiteX4" fmla="*/ 7860 w 9929"/>
                <a:gd name="connsiteY4" fmla="*/ 9800 h 9977"/>
                <a:gd name="connsiteX5" fmla="*/ 6362 w 9929"/>
                <a:gd name="connsiteY5" fmla="*/ 9763 h 9977"/>
                <a:gd name="connsiteX6" fmla="*/ 5473 w 9929"/>
                <a:gd name="connsiteY6" fmla="*/ 8786 h 9977"/>
                <a:gd name="connsiteX7" fmla="*/ 8 w 9929"/>
                <a:gd name="connsiteY7" fmla="*/ 2320 h 9977"/>
                <a:gd name="connsiteX8" fmla="*/ 0 w 9929"/>
                <a:gd name="connsiteY8" fmla="*/ 0 h 9977"/>
                <a:gd name="connsiteX0" fmla="*/ 0 w 9909"/>
                <a:gd name="connsiteY0" fmla="*/ 0 h 10000"/>
                <a:gd name="connsiteX1" fmla="*/ 8251 w 9909"/>
                <a:gd name="connsiteY1" fmla="*/ 3586 h 10000"/>
                <a:gd name="connsiteX2" fmla="*/ 9858 w 9909"/>
                <a:gd name="connsiteY2" fmla="*/ 3912 h 10000"/>
                <a:gd name="connsiteX3" fmla="*/ 9902 w 9909"/>
                <a:gd name="connsiteY3" fmla="*/ 9939 h 10000"/>
                <a:gd name="connsiteX4" fmla="*/ 7916 w 9909"/>
                <a:gd name="connsiteY4" fmla="*/ 9823 h 10000"/>
                <a:gd name="connsiteX5" fmla="*/ 6407 w 9909"/>
                <a:gd name="connsiteY5" fmla="*/ 9786 h 10000"/>
                <a:gd name="connsiteX6" fmla="*/ 5512 w 9909"/>
                <a:gd name="connsiteY6" fmla="*/ 8806 h 10000"/>
                <a:gd name="connsiteX7" fmla="*/ 8 w 9909"/>
                <a:gd name="connsiteY7" fmla="*/ 2325 h 10000"/>
                <a:gd name="connsiteX8" fmla="*/ 0 w 9909"/>
                <a:gd name="connsiteY8" fmla="*/ 0 h 10000"/>
                <a:gd name="connsiteX0" fmla="*/ 0 w 10133"/>
                <a:gd name="connsiteY0" fmla="*/ 0 h 10042"/>
                <a:gd name="connsiteX1" fmla="*/ 8327 w 10133"/>
                <a:gd name="connsiteY1" fmla="*/ 3586 h 10042"/>
                <a:gd name="connsiteX2" fmla="*/ 9957 w 10133"/>
                <a:gd name="connsiteY2" fmla="*/ 8156 h 10042"/>
                <a:gd name="connsiteX3" fmla="*/ 9993 w 10133"/>
                <a:gd name="connsiteY3" fmla="*/ 9939 h 10042"/>
                <a:gd name="connsiteX4" fmla="*/ 7989 w 10133"/>
                <a:gd name="connsiteY4" fmla="*/ 9823 h 10042"/>
                <a:gd name="connsiteX5" fmla="*/ 6466 w 10133"/>
                <a:gd name="connsiteY5" fmla="*/ 9786 h 10042"/>
                <a:gd name="connsiteX6" fmla="*/ 5563 w 10133"/>
                <a:gd name="connsiteY6" fmla="*/ 8806 h 10042"/>
                <a:gd name="connsiteX7" fmla="*/ 8 w 10133"/>
                <a:gd name="connsiteY7" fmla="*/ 2325 h 10042"/>
                <a:gd name="connsiteX8" fmla="*/ 0 w 10133"/>
                <a:gd name="connsiteY8" fmla="*/ 0 h 10042"/>
                <a:gd name="connsiteX0" fmla="*/ 0 w 10133"/>
                <a:gd name="connsiteY0" fmla="*/ 0 h 10042"/>
                <a:gd name="connsiteX1" fmla="*/ 8327 w 10133"/>
                <a:gd name="connsiteY1" fmla="*/ 3586 h 10042"/>
                <a:gd name="connsiteX2" fmla="*/ 9957 w 10133"/>
                <a:gd name="connsiteY2" fmla="*/ 8156 h 10042"/>
                <a:gd name="connsiteX3" fmla="*/ 9993 w 10133"/>
                <a:gd name="connsiteY3" fmla="*/ 9939 h 10042"/>
                <a:gd name="connsiteX4" fmla="*/ 7989 w 10133"/>
                <a:gd name="connsiteY4" fmla="*/ 9823 h 10042"/>
                <a:gd name="connsiteX5" fmla="*/ 6466 w 10133"/>
                <a:gd name="connsiteY5" fmla="*/ 9786 h 10042"/>
                <a:gd name="connsiteX6" fmla="*/ 5563 w 10133"/>
                <a:gd name="connsiteY6" fmla="*/ 8806 h 10042"/>
                <a:gd name="connsiteX7" fmla="*/ 8 w 10133"/>
                <a:gd name="connsiteY7" fmla="*/ 2325 h 10042"/>
                <a:gd name="connsiteX8" fmla="*/ 0 w 10133"/>
                <a:gd name="connsiteY8" fmla="*/ 0 h 10042"/>
                <a:gd name="connsiteX0" fmla="*/ 0 w 10001"/>
                <a:gd name="connsiteY0" fmla="*/ 0 h 10074"/>
                <a:gd name="connsiteX1" fmla="*/ 8327 w 10001"/>
                <a:gd name="connsiteY1" fmla="*/ 3586 h 10074"/>
                <a:gd name="connsiteX2" fmla="*/ 9957 w 10001"/>
                <a:gd name="connsiteY2" fmla="*/ 8156 h 10074"/>
                <a:gd name="connsiteX3" fmla="*/ 9993 w 10001"/>
                <a:gd name="connsiteY3" fmla="*/ 9939 h 10074"/>
                <a:gd name="connsiteX4" fmla="*/ 7989 w 10001"/>
                <a:gd name="connsiteY4" fmla="*/ 9823 h 10074"/>
                <a:gd name="connsiteX5" fmla="*/ 6466 w 10001"/>
                <a:gd name="connsiteY5" fmla="*/ 9786 h 10074"/>
                <a:gd name="connsiteX6" fmla="*/ 5563 w 10001"/>
                <a:gd name="connsiteY6" fmla="*/ 8806 h 10074"/>
                <a:gd name="connsiteX7" fmla="*/ 8 w 10001"/>
                <a:gd name="connsiteY7" fmla="*/ 2325 h 10074"/>
                <a:gd name="connsiteX8" fmla="*/ 0 w 10001"/>
                <a:gd name="connsiteY8" fmla="*/ 0 h 10074"/>
                <a:gd name="connsiteX0" fmla="*/ 0 w 10009"/>
                <a:gd name="connsiteY0" fmla="*/ 0 h 9988"/>
                <a:gd name="connsiteX1" fmla="*/ 8327 w 10009"/>
                <a:gd name="connsiteY1" fmla="*/ 3586 h 9988"/>
                <a:gd name="connsiteX2" fmla="*/ 9957 w 10009"/>
                <a:gd name="connsiteY2" fmla="*/ 8156 h 9988"/>
                <a:gd name="connsiteX3" fmla="*/ 9993 w 10009"/>
                <a:gd name="connsiteY3" fmla="*/ 9939 h 9988"/>
                <a:gd name="connsiteX4" fmla="*/ 7989 w 10009"/>
                <a:gd name="connsiteY4" fmla="*/ 9823 h 9988"/>
                <a:gd name="connsiteX5" fmla="*/ 6466 w 10009"/>
                <a:gd name="connsiteY5" fmla="*/ 9786 h 9988"/>
                <a:gd name="connsiteX6" fmla="*/ 5563 w 10009"/>
                <a:gd name="connsiteY6" fmla="*/ 8806 h 9988"/>
                <a:gd name="connsiteX7" fmla="*/ 8 w 10009"/>
                <a:gd name="connsiteY7" fmla="*/ 2325 h 9988"/>
                <a:gd name="connsiteX8" fmla="*/ 0 w 10009"/>
                <a:gd name="connsiteY8" fmla="*/ 0 h 9988"/>
                <a:gd name="connsiteX0" fmla="*/ 0 w 10000"/>
                <a:gd name="connsiteY0" fmla="*/ 0 h 10000"/>
                <a:gd name="connsiteX1" fmla="*/ 8320 w 10000"/>
                <a:gd name="connsiteY1" fmla="*/ 3590 h 10000"/>
                <a:gd name="connsiteX2" fmla="*/ 9948 w 10000"/>
                <a:gd name="connsiteY2" fmla="*/ 8166 h 10000"/>
                <a:gd name="connsiteX3" fmla="*/ 9984 w 10000"/>
                <a:gd name="connsiteY3" fmla="*/ 9951 h 10000"/>
                <a:gd name="connsiteX4" fmla="*/ 7982 w 10000"/>
                <a:gd name="connsiteY4" fmla="*/ 9835 h 10000"/>
                <a:gd name="connsiteX5" fmla="*/ 6490 w 10000"/>
                <a:gd name="connsiteY5" fmla="*/ 9798 h 10000"/>
                <a:gd name="connsiteX6" fmla="*/ 5558 w 10000"/>
                <a:gd name="connsiteY6" fmla="*/ 8817 h 10000"/>
                <a:gd name="connsiteX7" fmla="*/ 8 w 10000"/>
                <a:gd name="connsiteY7" fmla="*/ 2328 h 10000"/>
                <a:gd name="connsiteX8" fmla="*/ 0 w 10000"/>
                <a:gd name="connsiteY8" fmla="*/ 0 h 10000"/>
                <a:gd name="connsiteX0" fmla="*/ 0 w 10000"/>
                <a:gd name="connsiteY0" fmla="*/ 0 h 10000"/>
                <a:gd name="connsiteX1" fmla="*/ 8320 w 10000"/>
                <a:gd name="connsiteY1" fmla="*/ 3590 h 10000"/>
                <a:gd name="connsiteX2" fmla="*/ 9948 w 10000"/>
                <a:gd name="connsiteY2" fmla="*/ 8166 h 10000"/>
                <a:gd name="connsiteX3" fmla="*/ 9984 w 10000"/>
                <a:gd name="connsiteY3" fmla="*/ 9951 h 10000"/>
                <a:gd name="connsiteX4" fmla="*/ 7982 w 10000"/>
                <a:gd name="connsiteY4" fmla="*/ 9835 h 10000"/>
                <a:gd name="connsiteX5" fmla="*/ 6490 w 10000"/>
                <a:gd name="connsiteY5" fmla="*/ 9798 h 10000"/>
                <a:gd name="connsiteX6" fmla="*/ 5558 w 10000"/>
                <a:gd name="connsiteY6" fmla="*/ 8817 h 10000"/>
                <a:gd name="connsiteX7" fmla="*/ 8 w 10000"/>
                <a:gd name="connsiteY7" fmla="*/ 2328 h 10000"/>
                <a:gd name="connsiteX8" fmla="*/ 0 w 10000"/>
                <a:gd name="connsiteY8" fmla="*/ 0 h 10000"/>
                <a:gd name="connsiteX0" fmla="*/ 0 w 10000"/>
                <a:gd name="connsiteY0" fmla="*/ 0 h 10000"/>
                <a:gd name="connsiteX1" fmla="*/ 8320 w 10000"/>
                <a:gd name="connsiteY1" fmla="*/ 3590 h 10000"/>
                <a:gd name="connsiteX2" fmla="*/ 9948 w 10000"/>
                <a:gd name="connsiteY2" fmla="*/ 8166 h 10000"/>
                <a:gd name="connsiteX3" fmla="*/ 9984 w 10000"/>
                <a:gd name="connsiteY3" fmla="*/ 9951 h 10000"/>
                <a:gd name="connsiteX4" fmla="*/ 7982 w 10000"/>
                <a:gd name="connsiteY4" fmla="*/ 9835 h 10000"/>
                <a:gd name="connsiteX5" fmla="*/ 6490 w 10000"/>
                <a:gd name="connsiteY5" fmla="*/ 9798 h 10000"/>
                <a:gd name="connsiteX6" fmla="*/ 5558 w 10000"/>
                <a:gd name="connsiteY6" fmla="*/ 8817 h 10000"/>
                <a:gd name="connsiteX7" fmla="*/ 8 w 10000"/>
                <a:gd name="connsiteY7" fmla="*/ 2328 h 10000"/>
                <a:gd name="connsiteX8" fmla="*/ 0 w 10000"/>
                <a:gd name="connsiteY8" fmla="*/ 0 h 10000"/>
                <a:gd name="connsiteX0" fmla="*/ 0 w 10000"/>
                <a:gd name="connsiteY0" fmla="*/ 0 h 10000"/>
                <a:gd name="connsiteX1" fmla="*/ 8320 w 10000"/>
                <a:gd name="connsiteY1" fmla="*/ 3590 h 10000"/>
                <a:gd name="connsiteX2" fmla="*/ 9948 w 10000"/>
                <a:gd name="connsiteY2" fmla="*/ 8166 h 10000"/>
                <a:gd name="connsiteX3" fmla="*/ 9984 w 10000"/>
                <a:gd name="connsiteY3" fmla="*/ 9951 h 10000"/>
                <a:gd name="connsiteX4" fmla="*/ 7982 w 10000"/>
                <a:gd name="connsiteY4" fmla="*/ 9835 h 10000"/>
                <a:gd name="connsiteX5" fmla="*/ 6490 w 10000"/>
                <a:gd name="connsiteY5" fmla="*/ 9798 h 10000"/>
                <a:gd name="connsiteX6" fmla="*/ 5558 w 10000"/>
                <a:gd name="connsiteY6" fmla="*/ 8817 h 10000"/>
                <a:gd name="connsiteX7" fmla="*/ 8 w 10000"/>
                <a:gd name="connsiteY7" fmla="*/ 2328 h 10000"/>
                <a:gd name="connsiteX8" fmla="*/ 0 w 10000"/>
                <a:gd name="connsiteY8" fmla="*/ 0 h 10000"/>
                <a:gd name="connsiteX0" fmla="*/ 0 w 10000"/>
                <a:gd name="connsiteY0" fmla="*/ 0 h 10000"/>
                <a:gd name="connsiteX1" fmla="*/ 8320 w 10000"/>
                <a:gd name="connsiteY1" fmla="*/ 3590 h 10000"/>
                <a:gd name="connsiteX2" fmla="*/ 9948 w 10000"/>
                <a:gd name="connsiteY2" fmla="*/ 8166 h 10000"/>
                <a:gd name="connsiteX3" fmla="*/ 9984 w 10000"/>
                <a:gd name="connsiteY3" fmla="*/ 9951 h 10000"/>
                <a:gd name="connsiteX4" fmla="*/ 7982 w 10000"/>
                <a:gd name="connsiteY4" fmla="*/ 9835 h 10000"/>
                <a:gd name="connsiteX5" fmla="*/ 6490 w 10000"/>
                <a:gd name="connsiteY5" fmla="*/ 9798 h 10000"/>
                <a:gd name="connsiteX6" fmla="*/ 5558 w 10000"/>
                <a:gd name="connsiteY6" fmla="*/ 8817 h 10000"/>
                <a:gd name="connsiteX7" fmla="*/ 8 w 10000"/>
                <a:gd name="connsiteY7" fmla="*/ 2328 h 10000"/>
                <a:gd name="connsiteX8" fmla="*/ 0 w 10000"/>
                <a:gd name="connsiteY8" fmla="*/ 0 h 10000"/>
                <a:gd name="connsiteX0" fmla="*/ 0 w 10039"/>
                <a:gd name="connsiteY0" fmla="*/ 0 h 10000"/>
                <a:gd name="connsiteX1" fmla="*/ 9100 w 10039"/>
                <a:gd name="connsiteY1" fmla="*/ 7967 h 10000"/>
                <a:gd name="connsiteX2" fmla="*/ 9948 w 10039"/>
                <a:gd name="connsiteY2" fmla="*/ 8166 h 10000"/>
                <a:gd name="connsiteX3" fmla="*/ 9984 w 10039"/>
                <a:gd name="connsiteY3" fmla="*/ 9951 h 10000"/>
                <a:gd name="connsiteX4" fmla="*/ 7982 w 10039"/>
                <a:gd name="connsiteY4" fmla="*/ 9835 h 10000"/>
                <a:gd name="connsiteX5" fmla="*/ 6490 w 10039"/>
                <a:gd name="connsiteY5" fmla="*/ 9798 h 10000"/>
                <a:gd name="connsiteX6" fmla="*/ 5558 w 10039"/>
                <a:gd name="connsiteY6" fmla="*/ 8817 h 10000"/>
                <a:gd name="connsiteX7" fmla="*/ 8 w 10039"/>
                <a:gd name="connsiteY7" fmla="*/ 2328 h 10000"/>
                <a:gd name="connsiteX8" fmla="*/ 0 w 10039"/>
                <a:gd name="connsiteY8" fmla="*/ 0 h 10000"/>
                <a:gd name="connsiteX0" fmla="*/ 0 w 10112"/>
                <a:gd name="connsiteY0" fmla="*/ 0 h 10000"/>
                <a:gd name="connsiteX1" fmla="*/ 9100 w 10112"/>
                <a:gd name="connsiteY1" fmla="*/ 7967 h 10000"/>
                <a:gd name="connsiteX2" fmla="*/ 9948 w 10112"/>
                <a:gd name="connsiteY2" fmla="*/ 8166 h 10000"/>
                <a:gd name="connsiteX3" fmla="*/ 9984 w 10112"/>
                <a:gd name="connsiteY3" fmla="*/ 9951 h 10000"/>
                <a:gd name="connsiteX4" fmla="*/ 7982 w 10112"/>
                <a:gd name="connsiteY4" fmla="*/ 9835 h 10000"/>
                <a:gd name="connsiteX5" fmla="*/ 6490 w 10112"/>
                <a:gd name="connsiteY5" fmla="*/ 9798 h 10000"/>
                <a:gd name="connsiteX6" fmla="*/ 5558 w 10112"/>
                <a:gd name="connsiteY6" fmla="*/ 8817 h 10000"/>
                <a:gd name="connsiteX7" fmla="*/ 8 w 10112"/>
                <a:gd name="connsiteY7" fmla="*/ 2328 h 10000"/>
                <a:gd name="connsiteX8" fmla="*/ 0 w 10112"/>
                <a:gd name="connsiteY8" fmla="*/ 0 h 10000"/>
                <a:gd name="connsiteX0" fmla="*/ 0 w 10000"/>
                <a:gd name="connsiteY0" fmla="*/ 0 h 10000"/>
                <a:gd name="connsiteX1" fmla="*/ 9100 w 10000"/>
                <a:gd name="connsiteY1" fmla="*/ 7967 h 10000"/>
                <a:gd name="connsiteX2" fmla="*/ 9948 w 10000"/>
                <a:gd name="connsiteY2" fmla="*/ 8166 h 10000"/>
                <a:gd name="connsiteX3" fmla="*/ 9984 w 10000"/>
                <a:gd name="connsiteY3" fmla="*/ 9951 h 10000"/>
                <a:gd name="connsiteX4" fmla="*/ 7982 w 10000"/>
                <a:gd name="connsiteY4" fmla="*/ 9835 h 10000"/>
                <a:gd name="connsiteX5" fmla="*/ 6490 w 10000"/>
                <a:gd name="connsiteY5" fmla="*/ 9798 h 10000"/>
                <a:gd name="connsiteX6" fmla="*/ 5558 w 10000"/>
                <a:gd name="connsiteY6" fmla="*/ 8817 h 10000"/>
                <a:gd name="connsiteX7" fmla="*/ 8 w 10000"/>
                <a:gd name="connsiteY7" fmla="*/ 2328 h 10000"/>
                <a:gd name="connsiteX8" fmla="*/ 0 w 10000"/>
                <a:gd name="connsiteY8" fmla="*/ 0 h 10000"/>
                <a:gd name="connsiteX0" fmla="*/ 0 w 10000"/>
                <a:gd name="connsiteY0" fmla="*/ 0 h 10000"/>
                <a:gd name="connsiteX1" fmla="*/ 7824 w 10000"/>
                <a:gd name="connsiteY1" fmla="*/ 8040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6512 w 10000"/>
                <a:gd name="connsiteY1" fmla="*/ 8589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6482 w 10000"/>
                <a:gd name="connsiteY1" fmla="*/ 8223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6482 w 10000"/>
                <a:gd name="connsiteY1" fmla="*/ 8223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6579 w 10000"/>
                <a:gd name="connsiteY1" fmla="*/ 8699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6579 w 10000"/>
                <a:gd name="connsiteY1" fmla="*/ 8699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6579 w 10000"/>
                <a:gd name="connsiteY1" fmla="*/ 8699 h 10000"/>
                <a:gd name="connsiteX2" fmla="*/ 9100 w 10000"/>
                <a:gd name="connsiteY2" fmla="*/ 7967 h 10000"/>
                <a:gd name="connsiteX3" fmla="*/ 9948 w 10000"/>
                <a:gd name="connsiteY3" fmla="*/ 8166 h 10000"/>
                <a:gd name="connsiteX4" fmla="*/ 9984 w 10000"/>
                <a:gd name="connsiteY4" fmla="*/ 9951 h 10000"/>
                <a:gd name="connsiteX5" fmla="*/ 7982 w 10000"/>
                <a:gd name="connsiteY5" fmla="*/ 9835 h 10000"/>
                <a:gd name="connsiteX6" fmla="*/ 6490 w 10000"/>
                <a:gd name="connsiteY6" fmla="*/ 9798 h 10000"/>
                <a:gd name="connsiteX7" fmla="*/ 5558 w 10000"/>
                <a:gd name="connsiteY7" fmla="*/ 8817 h 10000"/>
                <a:gd name="connsiteX8" fmla="*/ 8 w 10000"/>
                <a:gd name="connsiteY8" fmla="*/ 2328 h 10000"/>
                <a:gd name="connsiteX9" fmla="*/ 0 w 10000"/>
                <a:gd name="connsiteY9" fmla="*/ 0 h 10000"/>
                <a:gd name="connsiteX0" fmla="*/ 0 w 10000"/>
                <a:gd name="connsiteY0" fmla="*/ 0 h 10000"/>
                <a:gd name="connsiteX1" fmla="*/ 3102 w 10000"/>
                <a:gd name="connsiteY1" fmla="*/ 4066 h 10000"/>
                <a:gd name="connsiteX2" fmla="*/ 6579 w 10000"/>
                <a:gd name="connsiteY2" fmla="*/ 8699 h 10000"/>
                <a:gd name="connsiteX3" fmla="*/ 9100 w 10000"/>
                <a:gd name="connsiteY3" fmla="*/ 7967 h 10000"/>
                <a:gd name="connsiteX4" fmla="*/ 9948 w 10000"/>
                <a:gd name="connsiteY4" fmla="*/ 8166 h 10000"/>
                <a:gd name="connsiteX5" fmla="*/ 9984 w 10000"/>
                <a:gd name="connsiteY5" fmla="*/ 9951 h 10000"/>
                <a:gd name="connsiteX6" fmla="*/ 7982 w 10000"/>
                <a:gd name="connsiteY6" fmla="*/ 9835 h 10000"/>
                <a:gd name="connsiteX7" fmla="*/ 6490 w 10000"/>
                <a:gd name="connsiteY7" fmla="*/ 9798 h 10000"/>
                <a:gd name="connsiteX8" fmla="*/ 5558 w 10000"/>
                <a:gd name="connsiteY8" fmla="*/ 8817 h 10000"/>
                <a:gd name="connsiteX9" fmla="*/ 8 w 10000"/>
                <a:gd name="connsiteY9" fmla="*/ 2328 h 10000"/>
                <a:gd name="connsiteX10" fmla="*/ 0 w 10000"/>
                <a:gd name="connsiteY10" fmla="*/ 0 h 10000"/>
                <a:gd name="connsiteX0" fmla="*/ 0 w 10000"/>
                <a:gd name="connsiteY0" fmla="*/ 0 h 10000"/>
                <a:gd name="connsiteX1" fmla="*/ 3177 w 10000"/>
                <a:gd name="connsiteY1" fmla="*/ 3681 h 10000"/>
                <a:gd name="connsiteX2" fmla="*/ 6579 w 10000"/>
                <a:gd name="connsiteY2" fmla="*/ 8699 h 10000"/>
                <a:gd name="connsiteX3" fmla="*/ 9100 w 10000"/>
                <a:gd name="connsiteY3" fmla="*/ 7967 h 10000"/>
                <a:gd name="connsiteX4" fmla="*/ 9948 w 10000"/>
                <a:gd name="connsiteY4" fmla="*/ 8166 h 10000"/>
                <a:gd name="connsiteX5" fmla="*/ 9984 w 10000"/>
                <a:gd name="connsiteY5" fmla="*/ 9951 h 10000"/>
                <a:gd name="connsiteX6" fmla="*/ 7982 w 10000"/>
                <a:gd name="connsiteY6" fmla="*/ 9835 h 10000"/>
                <a:gd name="connsiteX7" fmla="*/ 6490 w 10000"/>
                <a:gd name="connsiteY7" fmla="*/ 9798 h 10000"/>
                <a:gd name="connsiteX8" fmla="*/ 5558 w 10000"/>
                <a:gd name="connsiteY8" fmla="*/ 8817 h 10000"/>
                <a:gd name="connsiteX9" fmla="*/ 8 w 10000"/>
                <a:gd name="connsiteY9" fmla="*/ 2328 h 10000"/>
                <a:gd name="connsiteX10" fmla="*/ 0 w 10000"/>
                <a:gd name="connsiteY10" fmla="*/ 0 h 10000"/>
                <a:gd name="connsiteX0" fmla="*/ 0 w 10000"/>
                <a:gd name="connsiteY0" fmla="*/ 0 h 10000"/>
                <a:gd name="connsiteX1" fmla="*/ 3177 w 10000"/>
                <a:gd name="connsiteY1" fmla="*/ 3681 h 10000"/>
                <a:gd name="connsiteX2" fmla="*/ 6579 w 10000"/>
                <a:gd name="connsiteY2" fmla="*/ 8699 h 10000"/>
                <a:gd name="connsiteX3" fmla="*/ 9100 w 10000"/>
                <a:gd name="connsiteY3" fmla="*/ 7967 h 10000"/>
                <a:gd name="connsiteX4" fmla="*/ 9948 w 10000"/>
                <a:gd name="connsiteY4" fmla="*/ 8166 h 10000"/>
                <a:gd name="connsiteX5" fmla="*/ 9984 w 10000"/>
                <a:gd name="connsiteY5" fmla="*/ 9951 h 10000"/>
                <a:gd name="connsiteX6" fmla="*/ 7982 w 10000"/>
                <a:gd name="connsiteY6" fmla="*/ 9835 h 10000"/>
                <a:gd name="connsiteX7" fmla="*/ 6490 w 10000"/>
                <a:gd name="connsiteY7" fmla="*/ 9798 h 10000"/>
                <a:gd name="connsiteX8" fmla="*/ 5558 w 10000"/>
                <a:gd name="connsiteY8" fmla="*/ 8817 h 10000"/>
                <a:gd name="connsiteX9" fmla="*/ 8 w 10000"/>
                <a:gd name="connsiteY9" fmla="*/ 2328 h 10000"/>
                <a:gd name="connsiteX10" fmla="*/ 0 w 10000"/>
                <a:gd name="connsiteY10" fmla="*/ 0 h 10000"/>
                <a:gd name="connsiteX0" fmla="*/ 0 w 10000"/>
                <a:gd name="connsiteY0" fmla="*/ 0 h 10000"/>
                <a:gd name="connsiteX1" fmla="*/ 3177 w 10000"/>
                <a:gd name="connsiteY1" fmla="*/ 3681 h 10000"/>
                <a:gd name="connsiteX2" fmla="*/ 6579 w 10000"/>
                <a:gd name="connsiteY2" fmla="*/ 8699 h 10000"/>
                <a:gd name="connsiteX3" fmla="*/ 9100 w 10000"/>
                <a:gd name="connsiteY3" fmla="*/ 7967 h 10000"/>
                <a:gd name="connsiteX4" fmla="*/ 9948 w 10000"/>
                <a:gd name="connsiteY4" fmla="*/ 8166 h 10000"/>
                <a:gd name="connsiteX5" fmla="*/ 9984 w 10000"/>
                <a:gd name="connsiteY5" fmla="*/ 9951 h 10000"/>
                <a:gd name="connsiteX6" fmla="*/ 7982 w 10000"/>
                <a:gd name="connsiteY6" fmla="*/ 9835 h 10000"/>
                <a:gd name="connsiteX7" fmla="*/ 6490 w 10000"/>
                <a:gd name="connsiteY7" fmla="*/ 9798 h 10000"/>
                <a:gd name="connsiteX8" fmla="*/ 5558 w 10000"/>
                <a:gd name="connsiteY8" fmla="*/ 8817 h 10000"/>
                <a:gd name="connsiteX9" fmla="*/ 8 w 10000"/>
                <a:gd name="connsiteY9" fmla="*/ 2328 h 10000"/>
                <a:gd name="connsiteX10" fmla="*/ 0 w 10000"/>
                <a:gd name="connsiteY10" fmla="*/ 0 h 10000"/>
                <a:gd name="connsiteX0" fmla="*/ 0 w 10015"/>
                <a:gd name="connsiteY0" fmla="*/ 0 h 10000"/>
                <a:gd name="connsiteX1" fmla="*/ 3192 w 10015"/>
                <a:gd name="connsiteY1" fmla="*/ 3681 h 10000"/>
                <a:gd name="connsiteX2" fmla="*/ 6594 w 10015"/>
                <a:gd name="connsiteY2" fmla="*/ 8699 h 10000"/>
                <a:gd name="connsiteX3" fmla="*/ 9115 w 10015"/>
                <a:gd name="connsiteY3" fmla="*/ 7967 h 10000"/>
                <a:gd name="connsiteX4" fmla="*/ 9963 w 10015"/>
                <a:gd name="connsiteY4" fmla="*/ 8166 h 10000"/>
                <a:gd name="connsiteX5" fmla="*/ 9999 w 10015"/>
                <a:gd name="connsiteY5" fmla="*/ 9951 h 10000"/>
                <a:gd name="connsiteX6" fmla="*/ 7997 w 10015"/>
                <a:gd name="connsiteY6" fmla="*/ 9835 h 10000"/>
                <a:gd name="connsiteX7" fmla="*/ 6505 w 10015"/>
                <a:gd name="connsiteY7" fmla="*/ 9798 h 10000"/>
                <a:gd name="connsiteX8" fmla="*/ 5573 w 10015"/>
                <a:gd name="connsiteY8" fmla="*/ 8817 h 10000"/>
                <a:gd name="connsiteX9" fmla="*/ 23 w 10015"/>
                <a:gd name="connsiteY9" fmla="*/ 2328 h 10000"/>
                <a:gd name="connsiteX10" fmla="*/ 0 w 10015"/>
                <a:gd name="connsiteY10" fmla="*/ 0 h 10000"/>
                <a:gd name="connsiteX0" fmla="*/ 0 w 10015"/>
                <a:gd name="connsiteY0" fmla="*/ 0 h 10000"/>
                <a:gd name="connsiteX1" fmla="*/ 3192 w 10015"/>
                <a:gd name="connsiteY1" fmla="*/ 3681 h 10000"/>
                <a:gd name="connsiteX2" fmla="*/ 6594 w 10015"/>
                <a:gd name="connsiteY2" fmla="*/ 8699 h 10000"/>
                <a:gd name="connsiteX3" fmla="*/ 9115 w 10015"/>
                <a:gd name="connsiteY3" fmla="*/ 7967 h 10000"/>
                <a:gd name="connsiteX4" fmla="*/ 9963 w 10015"/>
                <a:gd name="connsiteY4" fmla="*/ 8166 h 10000"/>
                <a:gd name="connsiteX5" fmla="*/ 9999 w 10015"/>
                <a:gd name="connsiteY5" fmla="*/ 9951 h 10000"/>
                <a:gd name="connsiteX6" fmla="*/ 7997 w 10015"/>
                <a:gd name="connsiteY6" fmla="*/ 9835 h 10000"/>
                <a:gd name="connsiteX7" fmla="*/ 6505 w 10015"/>
                <a:gd name="connsiteY7" fmla="*/ 9798 h 10000"/>
                <a:gd name="connsiteX8" fmla="*/ 5573 w 10015"/>
                <a:gd name="connsiteY8" fmla="*/ 8817 h 10000"/>
                <a:gd name="connsiteX9" fmla="*/ 23 w 10015"/>
                <a:gd name="connsiteY9" fmla="*/ 2328 h 10000"/>
                <a:gd name="connsiteX10" fmla="*/ 0 w 10015"/>
                <a:gd name="connsiteY10" fmla="*/ 0 h 10000"/>
                <a:gd name="connsiteX0" fmla="*/ 0 w 10015"/>
                <a:gd name="connsiteY0" fmla="*/ 0 h 10073"/>
                <a:gd name="connsiteX1" fmla="*/ 3192 w 10015"/>
                <a:gd name="connsiteY1" fmla="*/ 3754 h 10073"/>
                <a:gd name="connsiteX2" fmla="*/ 6594 w 10015"/>
                <a:gd name="connsiteY2" fmla="*/ 8772 h 10073"/>
                <a:gd name="connsiteX3" fmla="*/ 9115 w 10015"/>
                <a:gd name="connsiteY3" fmla="*/ 8040 h 10073"/>
                <a:gd name="connsiteX4" fmla="*/ 9963 w 10015"/>
                <a:gd name="connsiteY4" fmla="*/ 8239 h 10073"/>
                <a:gd name="connsiteX5" fmla="*/ 9999 w 10015"/>
                <a:gd name="connsiteY5" fmla="*/ 10024 h 10073"/>
                <a:gd name="connsiteX6" fmla="*/ 7997 w 10015"/>
                <a:gd name="connsiteY6" fmla="*/ 9908 h 10073"/>
                <a:gd name="connsiteX7" fmla="*/ 6505 w 10015"/>
                <a:gd name="connsiteY7" fmla="*/ 9871 h 10073"/>
                <a:gd name="connsiteX8" fmla="*/ 5573 w 10015"/>
                <a:gd name="connsiteY8" fmla="*/ 8890 h 10073"/>
                <a:gd name="connsiteX9" fmla="*/ 23 w 10015"/>
                <a:gd name="connsiteY9" fmla="*/ 2401 h 10073"/>
                <a:gd name="connsiteX10" fmla="*/ 0 w 10015"/>
                <a:gd name="connsiteY10" fmla="*/ 0 h 10073"/>
                <a:gd name="connsiteX0" fmla="*/ 0 w 10145"/>
                <a:gd name="connsiteY0" fmla="*/ 0 h 10124"/>
                <a:gd name="connsiteX1" fmla="*/ 3192 w 10145"/>
                <a:gd name="connsiteY1" fmla="*/ 3754 h 10124"/>
                <a:gd name="connsiteX2" fmla="*/ 6594 w 10145"/>
                <a:gd name="connsiteY2" fmla="*/ 8772 h 10124"/>
                <a:gd name="connsiteX3" fmla="*/ 9115 w 10145"/>
                <a:gd name="connsiteY3" fmla="*/ 8040 h 10124"/>
                <a:gd name="connsiteX4" fmla="*/ 9985 w 10145"/>
                <a:gd name="connsiteY4" fmla="*/ 8276 h 10124"/>
                <a:gd name="connsiteX5" fmla="*/ 9999 w 10145"/>
                <a:gd name="connsiteY5" fmla="*/ 10024 h 10124"/>
                <a:gd name="connsiteX6" fmla="*/ 7997 w 10145"/>
                <a:gd name="connsiteY6" fmla="*/ 9908 h 10124"/>
                <a:gd name="connsiteX7" fmla="*/ 6505 w 10145"/>
                <a:gd name="connsiteY7" fmla="*/ 9871 h 10124"/>
                <a:gd name="connsiteX8" fmla="*/ 5573 w 10145"/>
                <a:gd name="connsiteY8" fmla="*/ 8890 h 10124"/>
                <a:gd name="connsiteX9" fmla="*/ 23 w 10145"/>
                <a:gd name="connsiteY9" fmla="*/ 2401 h 10124"/>
                <a:gd name="connsiteX10" fmla="*/ 0 w 10145"/>
                <a:gd name="connsiteY10" fmla="*/ 0 h 10124"/>
                <a:gd name="connsiteX0" fmla="*/ 0 w 10002"/>
                <a:gd name="connsiteY0" fmla="*/ 0 h 10024"/>
                <a:gd name="connsiteX1" fmla="*/ 3192 w 10002"/>
                <a:gd name="connsiteY1" fmla="*/ 3754 h 10024"/>
                <a:gd name="connsiteX2" fmla="*/ 6594 w 10002"/>
                <a:gd name="connsiteY2" fmla="*/ 8772 h 10024"/>
                <a:gd name="connsiteX3" fmla="*/ 9115 w 10002"/>
                <a:gd name="connsiteY3" fmla="*/ 8040 h 10024"/>
                <a:gd name="connsiteX4" fmla="*/ 9985 w 10002"/>
                <a:gd name="connsiteY4" fmla="*/ 8276 h 10024"/>
                <a:gd name="connsiteX5" fmla="*/ 9999 w 10002"/>
                <a:gd name="connsiteY5" fmla="*/ 10024 h 10024"/>
                <a:gd name="connsiteX6" fmla="*/ 7997 w 10002"/>
                <a:gd name="connsiteY6" fmla="*/ 9908 h 10024"/>
                <a:gd name="connsiteX7" fmla="*/ 6505 w 10002"/>
                <a:gd name="connsiteY7" fmla="*/ 9871 h 10024"/>
                <a:gd name="connsiteX8" fmla="*/ 5573 w 10002"/>
                <a:gd name="connsiteY8" fmla="*/ 8890 h 10024"/>
                <a:gd name="connsiteX9" fmla="*/ 23 w 10002"/>
                <a:gd name="connsiteY9" fmla="*/ 2401 h 10024"/>
                <a:gd name="connsiteX10" fmla="*/ 0 w 10002"/>
                <a:gd name="connsiteY10" fmla="*/ 0 h 10024"/>
                <a:gd name="connsiteX0" fmla="*/ 0 w 10008"/>
                <a:gd name="connsiteY0" fmla="*/ 0 h 10082"/>
                <a:gd name="connsiteX1" fmla="*/ 3192 w 10008"/>
                <a:gd name="connsiteY1" fmla="*/ 3754 h 10082"/>
                <a:gd name="connsiteX2" fmla="*/ 6594 w 10008"/>
                <a:gd name="connsiteY2" fmla="*/ 8772 h 10082"/>
                <a:gd name="connsiteX3" fmla="*/ 9115 w 10008"/>
                <a:gd name="connsiteY3" fmla="*/ 8040 h 10082"/>
                <a:gd name="connsiteX4" fmla="*/ 9985 w 10008"/>
                <a:gd name="connsiteY4" fmla="*/ 8276 h 10082"/>
                <a:gd name="connsiteX5" fmla="*/ 9999 w 10008"/>
                <a:gd name="connsiteY5" fmla="*/ 10024 h 10082"/>
                <a:gd name="connsiteX6" fmla="*/ 7997 w 10008"/>
                <a:gd name="connsiteY6" fmla="*/ 9908 h 10082"/>
                <a:gd name="connsiteX7" fmla="*/ 6505 w 10008"/>
                <a:gd name="connsiteY7" fmla="*/ 9871 h 10082"/>
                <a:gd name="connsiteX8" fmla="*/ 5573 w 10008"/>
                <a:gd name="connsiteY8" fmla="*/ 8890 h 10082"/>
                <a:gd name="connsiteX9" fmla="*/ 23 w 10008"/>
                <a:gd name="connsiteY9" fmla="*/ 2401 h 10082"/>
                <a:gd name="connsiteX10" fmla="*/ 0 w 10008"/>
                <a:gd name="connsiteY10" fmla="*/ 0 h 1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08" h="10082">
                  <a:moveTo>
                    <a:pt x="0" y="0"/>
                  </a:moveTo>
                  <a:cubicBezTo>
                    <a:pt x="1700" y="2176"/>
                    <a:pt x="2561" y="3384"/>
                    <a:pt x="3192" y="3754"/>
                  </a:cubicBezTo>
                  <a:cubicBezTo>
                    <a:pt x="3831" y="4893"/>
                    <a:pt x="5594" y="8122"/>
                    <a:pt x="6594" y="8772"/>
                  </a:cubicBezTo>
                  <a:cubicBezTo>
                    <a:pt x="7848" y="9093"/>
                    <a:pt x="8761" y="8019"/>
                    <a:pt x="9115" y="8040"/>
                  </a:cubicBezTo>
                  <a:cubicBezTo>
                    <a:pt x="9132" y="8063"/>
                    <a:pt x="9960" y="8198"/>
                    <a:pt x="9985" y="8276"/>
                  </a:cubicBezTo>
                  <a:cubicBezTo>
                    <a:pt x="9998" y="8317"/>
                    <a:pt x="10021" y="10018"/>
                    <a:pt x="9999" y="10024"/>
                  </a:cubicBezTo>
                  <a:cubicBezTo>
                    <a:pt x="9365" y="10198"/>
                    <a:pt x="8584" y="9933"/>
                    <a:pt x="7997" y="9908"/>
                  </a:cubicBezTo>
                  <a:cubicBezTo>
                    <a:pt x="7408" y="9883"/>
                    <a:pt x="6888" y="9848"/>
                    <a:pt x="6505" y="9871"/>
                  </a:cubicBezTo>
                  <a:cubicBezTo>
                    <a:pt x="6338" y="9670"/>
                    <a:pt x="5814" y="9254"/>
                    <a:pt x="5573" y="8890"/>
                  </a:cubicBezTo>
                  <a:cubicBezTo>
                    <a:pt x="4929" y="8232"/>
                    <a:pt x="3383" y="4155"/>
                    <a:pt x="23" y="2401"/>
                  </a:cubicBezTo>
                  <a:cubicBezTo>
                    <a:pt x="23" y="2353"/>
                    <a:pt x="20" y="138"/>
                    <a:pt x="0" y="0"/>
                  </a:cubicBezTo>
                  <a:close/>
                </a:path>
              </a:pathLst>
            </a:custGeom>
            <a:solidFill>
              <a:schemeClr val="bg1">
                <a:lumMod val="85000"/>
              </a:schemeClr>
            </a:solidFill>
            <a:ln w="3175" cap="flat">
              <a:noFill/>
              <a:prstDash val="solid"/>
              <a:round/>
              <a:headEnd/>
              <a:tailEnd/>
            </a:ln>
          </p:spPr>
          <p:txBody>
            <a:bodyPr vert="horz" wrap="square" lIns="91440" tIns="45720" rIns="91440" bIns="45720" numCol="1" anchor="t" anchorCtr="0" compatLnSpc="1">
              <a:prstTxWarp prst="textNoShape">
                <a:avLst/>
              </a:prstTxWarp>
            </a:bodyPr>
            <a:lstStyle/>
            <a:p>
              <a:endParaRPr lang="en-US" sz="1200" dirty="0"/>
            </a:p>
          </p:txBody>
        </p:sp>
        <p:sp>
          <p:nvSpPr>
            <p:cNvPr id="112" name="Freeform 24">
              <a:extLst>
                <a:ext uri="{FF2B5EF4-FFF2-40B4-BE49-F238E27FC236}">
                  <a16:creationId xmlns:a16="http://schemas.microsoft.com/office/drawing/2014/main" id="{9E426DD6-1C38-4D3B-A47B-5661682CBDD6}"/>
                </a:ext>
              </a:extLst>
            </p:cNvPr>
            <p:cNvSpPr>
              <a:spLocks/>
            </p:cNvSpPr>
            <p:nvPr/>
          </p:nvSpPr>
          <p:spPr bwMode="auto">
            <a:xfrm>
              <a:off x="7004648" y="3886200"/>
              <a:ext cx="4599977" cy="596900"/>
            </a:xfrm>
            <a:custGeom>
              <a:avLst/>
              <a:gdLst>
                <a:gd name="T0" fmla="*/ 0 w 2920"/>
                <a:gd name="T1" fmla="*/ 0 h 341"/>
                <a:gd name="T2" fmla="*/ 1487 w 2920"/>
                <a:gd name="T3" fmla="*/ 205 h 341"/>
                <a:gd name="T4" fmla="*/ 2031 w 2920"/>
                <a:gd name="T5" fmla="*/ 289 h 341"/>
                <a:gd name="T6" fmla="*/ 2458 w 2920"/>
                <a:gd name="T7" fmla="*/ 341 h 341"/>
                <a:gd name="T8" fmla="*/ 2920 w 2920"/>
                <a:gd name="T9" fmla="*/ 333 h 341"/>
                <a:gd name="connsiteX0" fmla="*/ 0 w 10000"/>
                <a:gd name="connsiteY0" fmla="*/ 0 h 10000"/>
                <a:gd name="connsiteX1" fmla="*/ 3075 w 10000"/>
                <a:gd name="connsiteY1" fmla="*/ 7567 h 10000"/>
                <a:gd name="connsiteX2" fmla="*/ 6955 w 10000"/>
                <a:gd name="connsiteY2" fmla="*/ 8475 h 10000"/>
                <a:gd name="connsiteX3" fmla="*/ 8418 w 10000"/>
                <a:gd name="connsiteY3" fmla="*/ 10000 h 10000"/>
                <a:gd name="connsiteX4" fmla="*/ 10000 w 10000"/>
                <a:gd name="connsiteY4" fmla="*/ 9765 h 10000"/>
                <a:gd name="connsiteX0" fmla="*/ 0 w 10000"/>
                <a:gd name="connsiteY0" fmla="*/ 0 h 17241"/>
                <a:gd name="connsiteX1" fmla="*/ 3075 w 10000"/>
                <a:gd name="connsiteY1" fmla="*/ 7567 h 17241"/>
                <a:gd name="connsiteX2" fmla="*/ 5571 w 10000"/>
                <a:gd name="connsiteY2" fmla="*/ 17241 h 17241"/>
                <a:gd name="connsiteX3" fmla="*/ 8418 w 10000"/>
                <a:gd name="connsiteY3" fmla="*/ 10000 h 17241"/>
                <a:gd name="connsiteX4" fmla="*/ 10000 w 10000"/>
                <a:gd name="connsiteY4" fmla="*/ 9765 h 17241"/>
                <a:gd name="connsiteX0" fmla="*/ 0 w 10000"/>
                <a:gd name="connsiteY0" fmla="*/ 0 h 19155"/>
                <a:gd name="connsiteX1" fmla="*/ 3075 w 10000"/>
                <a:gd name="connsiteY1" fmla="*/ 7567 h 19155"/>
                <a:gd name="connsiteX2" fmla="*/ 5571 w 10000"/>
                <a:gd name="connsiteY2" fmla="*/ 17241 h 19155"/>
                <a:gd name="connsiteX3" fmla="*/ 6387 w 10000"/>
                <a:gd name="connsiteY3" fmla="*/ 19155 h 19155"/>
                <a:gd name="connsiteX4" fmla="*/ 10000 w 10000"/>
                <a:gd name="connsiteY4" fmla="*/ 9765 h 19155"/>
                <a:gd name="connsiteX0" fmla="*/ 0 w 9801"/>
                <a:gd name="connsiteY0" fmla="*/ 0 h 19155"/>
                <a:gd name="connsiteX1" fmla="*/ 3075 w 9801"/>
                <a:gd name="connsiteY1" fmla="*/ 7567 h 19155"/>
                <a:gd name="connsiteX2" fmla="*/ 5571 w 9801"/>
                <a:gd name="connsiteY2" fmla="*/ 17241 h 19155"/>
                <a:gd name="connsiteX3" fmla="*/ 6387 w 9801"/>
                <a:gd name="connsiteY3" fmla="*/ 19155 h 19155"/>
                <a:gd name="connsiteX4" fmla="*/ 9801 w 9801"/>
                <a:gd name="connsiteY4" fmla="*/ 18704 h 19155"/>
                <a:gd name="connsiteX0" fmla="*/ 0 w 10000"/>
                <a:gd name="connsiteY0" fmla="*/ 0 h 10000"/>
                <a:gd name="connsiteX1" fmla="*/ 3137 w 10000"/>
                <a:gd name="connsiteY1" fmla="*/ 3950 h 10000"/>
                <a:gd name="connsiteX2" fmla="*/ 5684 w 10000"/>
                <a:gd name="connsiteY2" fmla="*/ 9001 h 10000"/>
                <a:gd name="connsiteX3" fmla="*/ 6517 w 10000"/>
                <a:gd name="connsiteY3" fmla="*/ 10000 h 10000"/>
                <a:gd name="connsiteX4" fmla="*/ 8951 w 10000"/>
                <a:gd name="connsiteY4" fmla="*/ 9799 h 10000"/>
                <a:gd name="connsiteX5" fmla="*/ 10000 w 10000"/>
                <a:gd name="connsiteY5" fmla="*/ 9765 h 10000"/>
                <a:gd name="connsiteX0" fmla="*/ 0 w 10000"/>
                <a:gd name="connsiteY0" fmla="*/ 0 h 10000"/>
                <a:gd name="connsiteX1" fmla="*/ 3137 w 10000"/>
                <a:gd name="connsiteY1" fmla="*/ 3950 h 10000"/>
                <a:gd name="connsiteX2" fmla="*/ 5684 w 10000"/>
                <a:gd name="connsiteY2" fmla="*/ 9001 h 10000"/>
                <a:gd name="connsiteX3" fmla="*/ 6517 w 10000"/>
                <a:gd name="connsiteY3" fmla="*/ 10000 h 10000"/>
                <a:gd name="connsiteX4" fmla="*/ 8989 w 10000"/>
                <a:gd name="connsiteY4" fmla="*/ 9754 h 10000"/>
                <a:gd name="connsiteX5" fmla="*/ 10000 w 10000"/>
                <a:gd name="connsiteY5" fmla="*/ 9765 h 10000"/>
                <a:gd name="connsiteX0" fmla="*/ 0 w 10000"/>
                <a:gd name="connsiteY0" fmla="*/ 0 h 10000"/>
                <a:gd name="connsiteX1" fmla="*/ 3137 w 10000"/>
                <a:gd name="connsiteY1" fmla="*/ 3950 h 10000"/>
                <a:gd name="connsiteX2" fmla="*/ 5684 w 10000"/>
                <a:gd name="connsiteY2" fmla="*/ 9001 h 10000"/>
                <a:gd name="connsiteX3" fmla="*/ 6517 w 10000"/>
                <a:gd name="connsiteY3" fmla="*/ 10000 h 10000"/>
                <a:gd name="connsiteX4" fmla="*/ 8012 w 10000"/>
                <a:gd name="connsiteY4" fmla="*/ 9889 h 10000"/>
                <a:gd name="connsiteX5" fmla="*/ 8989 w 10000"/>
                <a:gd name="connsiteY5" fmla="*/ 9754 h 10000"/>
                <a:gd name="connsiteX6" fmla="*/ 10000 w 10000"/>
                <a:gd name="connsiteY6" fmla="*/ 9765 h 10000"/>
                <a:gd name="connsiteX0" fmla="*/ 0 w 10000"/>
                <a:gd name="connsiteY0" fmla="*/ 0 h 10000"/>
                <a:gd name="connsiteX1" fmla="*/ 3137 w 10000"/>
                <a:gd name="connsiteY1" fmla="*/ 3950 h 10000"/>
                <a:gd name="connsiteX2" fmla="*/ 5684 w 10000"/>
                <a:gd name="connsiteY2" fmla="*/ 9001 h 10000"/>
                <a:gd name="connsiteX3" fmla="*/ 6517 w 10000"/>
                <a:gd name="connsiteY3" fmla="*/ 10000 h 10000"/>
                <a:gd name="connsiteX4" fmla="*/ 8027 w 10000"/>
                <a:gd name="connsiteY4" fmla="*/ 9979 h 10000"/>
                <a:gd name="connsiteX5" fmla="*/ 8989 w 10000"/>
                <a:gd name="connsiteY5" fmla="*/ 9754 h 10000"/>
                <a:gd name="connsiteX6" fmla="*/ 10000 w 10000"/>
                <a:gd name="connsiteY6" fmla="*/ 9765 h 10000"/>
                <a:gd name="connsiteX0" fmla="*/ 0 w 10000"/>
                <a:gd name="connsiteY0" fmla="*/ 0 h 10000"/>
                <a:gd name="connsiteX1" fmla="*/ 3137 w 10000"/>
                <a:gd name="connsiteY1" fmla="*/ 3950 h 10000"/>
                <a:gd name="connsiteX2" fmla="*/ 5684 w 10000"/>
                <a:gd name="connsiteY2" fmla="*/ 9001 h 10000"/>
                <a:gd name="connsiteX3" fmla="*/ 6517 w 10000"/>
                <a:gd name="connsiteY3" fmla="*/ 10000 h 10000"/>
                <a:gd name="connsiteX4" fmla="*/ 8027 w 10000"/>
                <a:gd name="connsiteY4" fmla="*/ 9979 h 10000"/>
                <a:gd name="connsiteX5" fmla="*/ 9012 w 10000"/>
                <a:gd name="connsiteY5" fmla="*/ 9754 h 10000"/>
                <a:gd name="connsiteX6" fmla="*/ 10000 w 10000"/>
                <a:gd name="connsiteY6" fmla="*/ 9765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0" y="0"/>
                  </a:moveTo>
                  <a:lnTo>
                    <a:pt x="3137" y="3950"/>
                  </a:lnTo>
                  <a:lnTo>
                    <a:pt x="5684" y="9001"/>
                  </a:lnTo>
                  <a:lnTo>
                    <a:pt x="6517" y="10000"/>
                  </a:lnTo>
                  <a:lnTo>
                    <a:pt x="8027" y="9979"/>
                  </a:lnTo>
                  <a:lnTo>
                    <a:pt x="9012" y="9754"/>
                  </a:lnTo>
                  <a:lnTo>
                    <a:pt x="10000" y="9765"/>
                  </a:lnTo>
                </a:path>
              </a:pathLst>
            </a:custGeom>
            <a:noFill/>
            <a:ln w="38100" cap="flat">
              <a:solidFill>
                <a:schemeClr val="accent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dirty="0"/>
            </a:p>
          </p:txBody>
        </p:sp>
      </p:grpSp>
      <p:sp>
        <p:nvSpPr>
          <p:cNvPr id="4" name="Title 3">
            <a:extLst>
              <a:ext uri="{FF2B5EF4-FFF2-40B4-BE49-F238E27FC236}">
                <a16:creationId xmlns:a16="http://schemas.microsoft.com/office/drawing/2014/main" id="{40477B8B-36DB-45A5-B904-6C0234E54DDA}"/>
              </a:ext>
            </a:extLst>
          </p:cNvPr>
          <p:cNvSpPr>
            <a:spLocks noGrp="1"/>
          </p:cNvSpPr>
          <p:nvPr>
            <p:ph type="title"/>
          </p:nvPr>
        </p:nvSpPr>
        <p:spPr/>
        <p:txBody>
          <a:bodyPr/>
          <a:lstStyle/>
          <a:p>
            <a:r>
              <a:rPr lang="en-US" noProof="0" dirty="0"/>
              <a:t>The Degree of FCT Increase Was Related to the Intensity of Lipid Lowering Observed</a:t>
            </a:r>
          </a:p>
        </p:txBody>
      </p:sp>
      <p:sp>
        <p:nvSpPr>
          <p:cNvPr id="2" name="Content Placeholder 1">
            <a:extLst>
              <a:ext uri="{FF2B5EF4-FFF2-40B4-BE49-F238E27FC236}">
                <a16:creationId xmlns:a16="http://schemas.microsoft.com/office/drawing/2014/main" id="{6EED3EAC-D5E4-40C1-A790-C72A674C2A93}"/>
              </a:ext>
            </a:extLst>
          </p:cNvPr>
          <p:cNvSpPr>
            <a:spLocks noGrp="1"/>
          </p:cNvSpPr>
          <p:nvPr>
            <p:ph sz="quarter" idx="10"/>
          </p:nvPr>
        </p:nvSpPr>
        <p:spPr>
          <a:xfrm>
            <a:off x="385410" y="5742360"/>
            <a:ext cx="11283614" cy="782265"/>
          </a:xfrm>
        </p:spPr>
        <p:txBody>
          <a:bodyPr/>
          <a:lstStyle/>
          <a:p>
            <a:r>
              <a:rPr lang="en-US" sz="1000" noProof="0" dirty="0"/>
              <a:t>The primary and secondary endpoints were analyzed using ANCOVA.</a:t>
            </a:r>
            <a:r>
              <a:rPr lang="en-US" baseline="30000" dirty="0"/>
              <a:t>2</a:t>
            </a:r>
            <a:endParaRPr lang="en-US" sz="1000" i="1" noProof="0" dirty="0"/>
          </a:p>
          <a:p>
            <a:r>
              <a:rPr lang="en-US" i="1" noProof="0" dirty="0"/>
              <a:t>This trial was not designed to assess a correlation between changes in FCT and cardiovascular events.</a:t>
            </a:r>
          </a:p>
          <a:p>
            <a:r>
              <a:rPr lang="en-US" sz="1000" noProof="0" dirty="0"/>
              <a:t>ANCOVA, analysis of covariance; </a:t>
            </a:r>
            <a:r>
              <a:rPr lang="en-US" noProof="0" dirty="0"/>
              <a:t>FCT, fibrous cap thickness; LDL-C, low-density lipoprotein cholesterol.</a:t>
            </a:r>
            <a:endParaRPr lang="en-US" i="1" noProof="0" dirty="0"/>
          </a:p>
          <a:p>
            <a:r>
              <a:rPr lang="en-US" noProof="0" dirty="0"/>
              <a:t>1. Nicholls SJ, et al. [published online ahead of print March 16, 2022]. </a:t>
            </a:r>
            <a:r>
              <a:rPr lang="en-US" i="1" noProof="0" dirty="0"/>
              <a:t>JACC Cardiovasc Imaging</a:t>
            </a:r>
            <a:r>
              <a:rPr lang="en-US" noProof="0" dirty="0"/>
              <a:t>. doi:10.1016/j.jcmg.2022.03.002. </a:t>
            </a:r>
            <a:br>
              <a:rPr lang="en-US" noProof="0" dirty="0"/>
            </a:br>
            <a:r>
              <a:rPr lang="en-US" noProof="0" dirty="0"/>
              <a:t>2. </a:t>
            </a:r>
            <a:r>
              <a:rPr lang="en-US" sz="1000" noProof="0" dirty="0"/>
              <a:t>Nicholls SJ, et al. </a:t>
            </a:r>
            <a:r>
              <a:rPr lang="en-US" sz="1000" i="1" noProof="0" dirty="0"/>
              <a:t>Cardiovasc </a:t>
            </a:r>
            <a:r>
              <a:rPr lang="en-US" sz="1000" i="1" noProof="0" dirty="0" err="1"/>
              <a:t>Diagn</a:t>
            </a:r>
            <a:r>
              <a:rPr lang="en-US" sz="1000" i="1" noProof="0" dirty="0"/>
              <a:t> </a:t>
            </a:r>
            <a:r>
              <a:rPr lang="en-US" sz="1000" i="1" noProof="0" dirty="0" err="1"/>
              <a:t>Ther</a:t>
            </a:r>
            <a:r>
              <a:rPr lang="en-US" sz="1000" noProof="0" dirty="0"/>
              <a:t>. 2021;11:120-129.</a:t>
            </a:r>
            <a:endParaRPr lang="en-US" noProof="0" dirty="0"/>
          </a:p>
        </p:txBody>
      </p:sp>
      <p:sp>
        <p:nvSpPr>
          <p:cNvPr id="11" name="Rectangle 10">
            <a:extLst>
              <a:ext uri="{FF2B5EF4-FFF2-40B4-BE49-F238E27FC236}">
                <a16:creationId xmlns:a16="http://schemas.microsoft.com/office/drawing/2014/main" id="{AE29056E-5959-454A-835C-B9A65D315C84}"/>
              </a:ext>
            </a:extLst>
          </p:cNvPr>
          <p:cNvSpPr/>
          <p:nvPr/>
        </p:nvSpPr>
        <p:spPr>
          <a:xfrm>
            <a:off x="192088" y="5158986"/>
            <a:ext cx="11807825" cy="548640"/>
          </a:xfrm>
          <a:prstGeom prst="rect">
            <a:avLst/>
          </a:prstGeom>
          <a:solidFill>
            <a:schemeClr val="accent1"/>
          </a:solidFill>
        </p:spPr>
        <p:txBody>
          <a:bodyPr wrap="square" lIns="91440" tIns="91440" rIns="91440" bIns="91440" anchor="ctr">
            <a:spAutoFit/>
          </a:bodyPr>
          <a:lstStyle/>
          <a:p>
            <a:pPr lvl="0" algn="ctr">
              <a:spcBef>
                <a:spcPts val="200"/>
              </a:spcBef>
              <a:defRPr/>
            </a:pPr>
            <a:r>
              <a:rPr lang="en-US" sz="1600" b="1" dirty="0">
                <a:solidFill>
                  <a:schemeClr val="bg1"/>
                </a:solidFill>
              </a:rPr>
              <a:t>LDL-C was reduced by 80% in the evolocumab group, compared with 39% in patients on maximally tolerated statins alone. A correlation between achieved LDL-C and change in minimum FCT was shown.</a:t>
            </a:r>
            <a:r>
              <a:rPr lang="en-US" sz="1600" b="1" baseline="30000" dirty="0">
                <a:solidFill>
                  <a:schemeClr val="bg1"/>
                </a:solidFill>
              </a:rPr>
              <a:t>1</a:t>
            </a:r>
          </a:p>
        </p:txBody>
      </p:sp>
      <p:graphicFrame>
        <p:nvGraphicFramePr>
          <p:cNvPr id="8" name="Chart 7">
            <a:extLst>
              <a:ext uri="{FF2B5EF4-FFF2-40B4-BE49-F238E27FC236}">
                <a16:creationId xmlns:a16="http://schemas.microsoft.com/office/drawing/2014/main" id="{6B6DDD61-C70C-4865-9EC3-30AA5BF51DCD}"/>
              </a:ext>
            </a:extLst>
          </p:cNvPr>
          <p:cNvGraphicFramePr/>
          <p:nvPr/>
        </p:nvGraphicFramePr>
        <p:xfrm>
          <a:off x="645526" y="1465437"/>
          <a:ext cx="5361379" cy="279595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8E25228F-855B-4062-8A4D-0592C21F9E62}"/>
              </a:ext>
            </a:extLst>
          </p:cNvPr>
          <p:cNvSpPr txBox="1"/>
          <p:nvPr/>
        </p:nvSpPr>
        <p:spPr>
          <a:xfrm>
            <a:off x="381000" y="1235553"/>
            <a:ext cx="5572125" cy="230832"/>
          </a:xfrm>
          <a:prstGeom prst="rect">
            <a:avLst/>
          </a:prstGeom>
          <a:noFill/>
        </p:spPr>
        <p:txBody>
          <a:bodyPr wrap="square" lIns="0" tIns="0" rIns="0" bIns="0" rtlCol="0">
            <a:spAutoFit/>
          </a:bodyPr>
          <a:lstStyle/>
          <a:p>
            <a:pPr algn="ctr"/>
            <a:r>
              <a:rPr lang="en-GB" sz="1500" b="1" dirty="0">
                <a:solidFill>
                  <a:schemeClr val="accent1"/>
                </a:solidFill>
              </a:rPr>
              <a:t>LDL-C</a:t>
            </a:r>
            <a:r>
              <a:rPr lang="en-GB" sz="1500" b="1" baseline="30000" dirty="0">
                <a:solidFill>
                  <a:schemeClr val="accent1"/>
                </a:solidFill>
              </a:rPr>
              <a:t>1</a:t>
            </a:r>
          </a:p>
        </p:txBody>
      </p:sp>
      <p:sp>
        <p:nvSpPr>
          <p:cNvPr id="16" name="TextBox 15">
            <a:extLst>
              <a:ext uri="{FF2B5EF4-FFF2-40B4-BE49-F238E27FC236}">
                <a16:creationId xmlns:a16="http://schemas.microsoft.com/office/drawing/2014/main" id="{A4B18021-B687-4D1E-9910-7ACF577B4B71}"/>
              </a:ext>
            </a:extLst>
          </p:cNvPr>
          <p:cNvSpPr txBox="1"/>
          <p:nvPr/>
        </p:nvSpPr>
        <p:spPr>
          <a:xfrm rot="16200000">
            <a:off x="-736704" y="2603893"/>
            <a:ext cx="2458151" cy="248415"/>
          </a:xfrm>
          <a:prstGeom prst="rect">
            <a:avLst/>
          </a:prstGeom>
          <a:noFill/>
        </p:spPr>
        <p:txBody>
          <a:bodyPr wrap="square" rtlCol="0">
            <a:spAutoFit/>
          </a:bodyPr>
          <a:lstStyle/>
          <a:p>
            <a:pPr algn="ctr">
              <a:lnSpc>
                <a:spcPct val="85000"/>
              </a:lnSpc>
              <a:spcBef>
                <a:spcPts val="600"/>
              </a:spcBef>
            </a:pPr>
            <a:r>
              <a:rPr lang="en-US" sz="1200" b="1" dirty="0"/>
              <a:t>LDL-C (mg/dL)</a:t>
            </a:r>
          </a:p>
        </p:txBody>
      </p:sp>
      <p:sp>
        <p:nvSpPr>
          <p:cNvPr id="17" name="TextBox 16">
            <a:extLst>
              <a:ext uri="{FF2B5EF4-FFF2-40B4-BE49-F238E27FC236}">
                <a16:creationId xmlns:a16="http://schemas.microsoft.com/office/drawing/2014/main" id="{300CBB98-EC69-4966-85F3-DE83C00F837C}"/>
              </a:ext>
            </a:extLst>
          </p:cNvPr>
          <p:cNvSpPr txBox="1"/>
          <p:nvPr/>
        </p:nvSpPr>
        <p:spPr>
          <a:xfrm>
            <a:off x="1846944" y="1717732"/>
            <a:ext cx="843703" cy="435836"/>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&lt; 0.001</a:t>
            </a:r>
          </a:p>
        </p:txBody>
      </p:sp>
      <p:sp>
        <p:nvSpPr>
          <p:cNvPr id="152" name="TextBox 151">
            <a:extLst>
              <a:ext uri="{FF2B5EF4-FFF2-40B4-BE49-F238E27FC236}">
                <a16:creationId xmlns:a16="http://schemas.microsoft.com/office/drawing/2014/main" id="{E106E74D-2D65-40BC-ADE0-0A80B35314F3}"/>
              </a:ext>
            </a:extLst>
          </p:cNvPr>
          <p:cNvSpPr txBox="1"/>
          <p:nvPr/>
        </p:nvSpPr>
        <p:spPr>
          <a:xfrm>
            <a:off x="4213624" y="1750249"/>
            <a:ext cx="843703" cy="435836"/>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&lt; 0.001</a:t>
            </a:r>
          </a:p>
        </p:txBody>
      </p:sp>
      <p:sp>
        <p:nvSpPr>
          <p:cNvPr id="66" name="TextBox 65">
            <a:extLst>
              <a:ext uri="{FF2B5EF4-FFF2-40B4-BE49-F238E27FC236}">
                <a16:creationId xmlns:a16="http://schemas.microsoft.com/office/drawing/2014/main" id="{D3E75030-48D3-4F79-B00E-AEECBBD389D1}"/>
              </a:ext>
            </a:extLst>
          </p:cNvPr>
          <p:cNvSpPr txBox="1"/>
          <p:nvPr/>
        </p:nvSpPr>
        <p:spPr>
          <a:xfrm>
            <a:off x="6238875" y="1245078"/>
            <a:ext cx="5581650" cy="227701"/>
          </a:xfrm>
          <a:prstGeom prst="rect">
            <a:avLst/>
          </a:prstGeom>
          <a:noFill/>
        </p:spPr>
        <p:txBody>
          <a:bodyPr wrap="square" lIns="0" tIns="0" rIns="0" bIns="0" rtlCol="0" anchor="ctr">
            <a:noAutofit/>
          </a:bodyPr>
          <a:lstStyle/>
          <a:p>
            <a:pPr algn="ctr"/>
            <a:r>
              <a:rPr lang="en-GB" sz="1500" b="1" dirty="0">
                <a:solidFill>
                  <a:schemeClr val="accent1"/>
                </a:solidFill>
              </a:rPr>
              <a:t>Change in Min FCT vs Achieved LDL-C</a:t>
            </a:r>
            <a:r>
              <a:rPr lang="en-GB" sz="1500" b="1" baseline="30000" dirty="0">
                <a:solidFill>
                  <a:schemeClr val="accent1"/>
                </a:solidFill>
              </a:rPr>
              <a:t>1</a:t>
            </a:r>
          </a:p>
        </p:txBody>
      </p:sp>
      <p:grpSp>
        <p:nvGrpSpPr>
          <p:cNvPr id="67" name="Group 66">
            <a:extLst>
              <a:ext uri="{FF2B5EF4-FFF2-40B4-BE49-F238E27FC236}">
                <a16:creationId xmlns:a16="http://schemas.microsoft.com/office/drawing/2014/main" id="{12E3A6E5-2BC9-4E85-9FCE-65099A8429D7}"/>
              </a:ext>
            </a:extLst>
          </p:cNvPr>
          <p:cNvGrpSpPr/>
          <p:nvPr/>
        </p:nvGrpSpPr>
        <p:grpSpPr>
          <a:xfrm>
            <a:off x="6110973" y="1353458"/>
            <a:ext cx="5694881" cy="1909186"/>
            <a:chOff x="5870863" y="1939062"/>
            <a:chExt cx="5694881" cy="3405543"/>
          </a:xfrm>
        </p:grpSpPr>
        <p:sp>
          <p:nvSpPr>
            <p:cNvPr id="69" name="Freeform 23">
              <a:extLst>
                <a:ext uri="{FF2B5EF4-FFF2-40B4-BE49-F238E27FC236}">
                  <a16:creationId xmlns:a16="http://schemas.microsoft.com/office/drawing/2014/main" id="{BF40F925-DBF7-4D70-B956-F0C85C5137DF}"/>
                </a:ext>
              </a:extLst>
            </p:cNvPr>
            <p:cNvSpPr>
              <a:spLocks/>
            </p:cNvSpPr>
            <p:nvPr/>
          </p:nvSpPr>
          <p:spPr bwMode="auto">
            <a:xfrm>
              <a:off x="6738939" y="2680847"/>
              <a:ext cx="4603352" cy="1686154"/>
            </a:xfrm>
            <a:custGeom>
              <a:avLst/>
              <a:gdLst>
                <a:gd name="T0" fmla="*/ 0 w 1458"/>
                <a:gd name="T1" fmla="*/ 0 h 552"/>
                <a:gd name="T2" fmla="*/ 1220 w 1458"/>
                <a:gd name="T3" fmla="*/ 155 h 552"/>
                <a:gd name="T4" fmla="*/ 1458 w 1458"/>
                <a:gd name="T5" fmla="*/ 169 h 552"/>
                <a:gd name="T6" fmla="*/ 1458 w 1458"/>
                <a:gd name="T7" fmla="*/ 537 h 552"/>
                <a:gd name="T8" fmla="*/ 1221 w 1458"/>
                <a:gd name="T9" fmla="*/ 552 h 552"/>
                <a:gd name="T10" fmla="*/ 0 w 1458"/>
                <a:gd name="T11" fmla="*/ 366 h 552"/>
                <a:gd name="T12" fmla="*/ 0 w 1458"/>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458" h="552">
                  <a:moveTo>
                    <a:pt x="0" y="0"/>
                  </a:moveTo>
                  <a:cubicBezTo>
                    <a:pt x="261" y="97"/>
                    <a:pt x="705" y="207"/>
                    <a:pt x="1220" y="155"/>
                  </a:cubicBezTo>
                  <a:cubicBezTo>
                    <a:pt x="1223" y="156"/>
                    <a:pt x="1458" y="169"/>
                    <a:pt x="1458" y="169"/>
                  </a:cubicBezTo>
                  <a:cubicBezTo>
                    <a:pt x="1458" y="537"/>
                    <a:pt x="1458" y="537"/>
                    <a:pt x="1458" y="537"/>
                  </a:cubicBezTo>
                  <a:cubicBezTo>
                    <a:pt x="1458" y="537"/>
                    <a:pt x="1327" y="543"/>
                    <a:pt x="1221" y="552"/>
                  </a:cubicBezTo>
                  <a:cubicBezTo>
                    <a:pt x="934" y="462"/>
                    <a:pt x="596" y="324"/>
                    <a:pt x="0" y="366"/>
                  </a:cubicBezTo>
                  <a:cubicBezTo>
                    <a:pt x="0" y="364"/>
                    <a:pt x="3" y="6"/>
                    <a:pt x="0" y="0"/>
                  </a:cubicBezTo>
                  <a:close/>
                </a:path>
              </a:pathLst>
            </a:custGeom>
            <a:solidFill>
              <a:schemeClr val="bg1">
                <a:lumMod val="85000"/>
              </a:schemeClr>
            </a:solidFill>
            <a:ln w="3175" cap="flat">
              <a:noFill/>
              <a:prstDash val="solid"/>
              <a:round/>
              <a:headEnd/>
              <a:tailEnd/>
            </a:ln>
          </p:spPr>
          <p:txBody>
            <a:bodyPr vert="horz" wrap="square" lIns="91440" tIns="45720" rIns="91440" bIns="45720" numCol="1" anchor="t" anchorCtr="0" compatLnSpc="1">
              <a:prstTxWarp prst="textNoShape">
                <a:avLst/>
              </a:prstTxWarp>
            </a:bodyPr>
            <a:lstStyle/>
            <a:p>
              <a:endParaRPr lang="en-US" sz="1200" dirty="0"/>
            </a:p>
          </p:txBody>
        </p:sp>
        <p:sp>
          <p:nvSpPr>
            <p:cNvPr id="70" name="TextBox 69">
              <a:extLst>
                <a:ext uri="{FF2B5EF4-FFF2-40B4-BE49-F238E27FC236}">
                  <a16:creationId xmlns:a16="http://schemas.microsoft.com/office/drawing/2014/main" id="{D1B17BEC-5601-407E-B12C-9AB1D85DFB13}"/>
                </a:ext>
              </a:extLst>
            </p:cNvPr>
            <p:cNvSpPr txBox="1"/>
            <p:nvPr/>
          </p:nvSpPr>
          <p:spPr>
            <a:xfrm rot="16200000">
              <a:off x="4820602" y="3034498"/>
              <a:ext cx="2631886" cy="531364"/>
            </a:xfrm>
            <a:prstGeom prst="rect">
              <a:avLst/>
            </a:prstGeom>
            <a:noFill/>
          </p:spPr>
          <p:txBody>
            <a:bodyPr wrap="square" rtlCol="0">
              <a:spAutoFit/>
            </a:bodyPr>
            <a:lstStyle/>
            <a:p>
              <a:pPr algn="ctr">
                <a:lnSpc>
                  <a:spcPts val="1800"/>
                </a:lnSpc>
                <a:spcBef>
                  <a:spcPts val="600"/>
                </a:spcBef>
              </a:pPr>
              <a:r>
                <a:rPr lang="en-US" sz="1200" b="1" dirty="0"/>
                <a:t>Absolute change in min FCT (µm)</a:t>
              </a:r>
            </a:p>
          </p:txBody>
        </p:sp>
        <p:sp>
          <p:nvSpPr>
            <p:cNvPr id="71" name="TextBox 70">
              <a:extLst>
                <a:ext uri="{FF2B5EF4-FFF2-40B4-BE49-F238E27FC236}">
                  <a16:creationId xmlns:a16="http://schemas.microsoft.com/office/drawing/2014/main" id="{EEB5C65D-B8DA-484C-AB8C-B27FBC72C9DC}"/>
                </a:ext>
              </a:extLst>
            </p:cNvPr>
            <p:cNvSpPr txBox="1"/>
            <p:nvPr/>
          </p:nvSpPr>
          <p:spPr>
            <a:xfrm>
              <a:off x="6377557" y="1939062"/>
              <a:ext cx="354584" cy="444691"/>
            </a:xfrm>
            <a:prstGeom prst="rect">
              <a:avLst/>
            </a:prstGeom>
            <a:noFill/>
          </p:spPr>
          <p:txBody>
            <a:bodyPr wrap="none" rtlCol="0" anchor="ctr">
              <a:spAutoFit/>
            </a:bodyPr>
            <a:lstStyle/>
            <a:p>
              <a:pPr algn="r">
                <a:lnSpc>
                  <a:spcPct val="85000"/>
                </a:lnSpc>
                <a:spcBef>
                  <a:spcPts val="600"/>
                </a:spcBef>
              </a:pPr>
              <a:r>
                <a:rPr lang="en-US" sz="1200" dirty="0"/>
                <a:t>80</a:t>
              </a:r>
            </a:p>
          </p:txBody>
        </p:sp>
        <p:grpSp>
          <p:nvGrpSpPr>
            <p:cNvPr id="72" name="Group 71">
              <a:extLst>
                <a:ext uri="{FF2B5EF4-FFF2-40B4-BE49-F238E27FC236}">
                  <a16:creationId xmlns:a16="http://schemas.microsoft.com/office/drawing/2014/main" id="{3AFDB685-4D02-4E77-B21B-A8C750A40B6A}"/>
                </a:ext>
              </a:extLst>
            </p:cNvPr>
            <p:cNvGrpSpPr/>
            <p:nvPr/>
          </p:nvGrpSpPr>
          <p:grpSpPr>
            <a:xfrm>
              <a:off x="6684963" y="2160861"/>
              <a:ext cx="4778375" cy="2387073"/>
              <a:chOff x="6684963" y="2170113"/>
              <a:chExt cx="4778375" cy="2492375"/>
            </a:xfrm>
          </p:grpSpPr>
          <p:sp>
            <p:nvSpPr>
              <p:cNvPr id="90" name="Line 5">
                <a:extLst>
                  <a:ext uri="{FF2B5EF4-FFF2-40B4-BE49-F238E27FC236}">
                    <a16:creationId xmlns:a16="http://schemas.microsoft.com/office/drawing/2014/main" id="{A3CAA082-9163-474F-A10C-A7506100BADA}"/>
                  </a:ext>
                </a:extLst>
              </p:cNvPr>
              <p:cNvSpPr>
                <a:spLocks noChangeShapeType="1"/>
              </p:cNvSpPr>
              <p:nvPr/>
            </p:nvSpPr>
            <p:spPr bwMode="auto">
              <a:xfrm flipV="1">
                <a:off x="6738938" y="2170113"/>
                <a:ext cx="0" cy="2441575"/>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1" name="Line 6">
                <a:extLst>
                  <a:ext uri="{FF2B5EF4-FFF2-40B4-BE49-F238E27FC236}">
                    <a16:creationId xmlns:a16="http://schemas.microsoft.com/office/drawing/2014/main" id="{A4509BB4-49D3-408D-9293-59B4A7B95900}"/>
                  </a:ext>
                </a:extLst>
              </p:cNvPr>
              <p:cNvSpPr>
                <a:spLocks noChangeShapeType="1"/>
              </p:cNvSpPr>
              <p:nvPr/>
            </p:nvSpPr>
            <p:spPr bwMode="auto">
              <a:xfrm>
                <a:off x="6684963" y="4611688"/>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2" name="Line 7">
                <a:extLst>
                  <a:ext uri="{FF2B5EF4-FFF2-40B4-BE49-F238E27FC236}">
                    <a16:creationId xmlns:a16="http://schemas.microsoft.com/office/drawing/2014/main" id="{01D2210A-7C7A-4335-ADEE-1264CAF2F65E}"/>
                  </a:ext>
                </a:extLst>
              </p:cNvPr>
              <p:cNvSpPr>
                <a:spLocks noChangeShapeType="1"/>
              </p:cNvSpPr>
              <p:nvPr/>
            </p:nvSpPr>
            <p:spPr bwMode="auto">
              <a:xfrm>
                <a:off x="6684963" y="4002088"/>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3" name="Line 8">
                <a:extLst>
                  <a:ext uri="{FF2B5EF4-FFF2-40B4-BE49-F238E27FC236}">
                    <a16:creationId xmlns:a16="http://schemas.microsoft.com/office/drawing/2014/main" id="{F0AB13AF-AD1B-481A-B605-D82A0C28DB71}"/>
                  </a:ext>
                </a:extLst>
              </p:cNvPr>
              <p:cNvSpPr>
                <a:spLocks noChangeShapeType="1"/>
              </p:cNvSpPr>
              <p:nvPr/>
            </p:nvSpPr>
            <p:spPr bwMode="auto">
              <a:xfrm>
                <a:off x="6684963" y="3392488"/>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4" name="Line 9">
                <a:extLst>
                  <a:ext uri="{FF2B5EF4-FFF2-40B4-BE49-F238E27FC236}">
                    <a16:creationId xmlns:a16="http://schemas.microsoft.com/office/drawing/2014/main" id="{B7C5E6E2-2C8E-428C-AF90-62C55ADF3295}"/>
                  </a:ext>
                </a:extLst>
              </p:cNvPr>
              <p:cNvSpPr>
                <a:spLocks noChangeShapeType="1"/>
              </p:cNvSpPr>
              <p:nvPr/>
            </p:nvSpPr>
            <p:spPr bwMode="auto">
              <a:xfrm>
                <a:off x="6684963" y="2782888"/>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5" name="Line 10">
                <a:extLst>
                  <a:ext uri="{FF2B5EF4-FFF2-40B4-BE49-F238E27FC236}">
                    <a16:creationId xmlns:a16="http://schemas.microsoft.com/office/drawing/2014/main" id="{88D2B8B6-C1B8-4C49-A41B-D94A1FB23730}"/>
                  </a:ext>
                </a:extLst>
              </p:cNvPr>
              <p:cNvSpPr>
                <a:spLocks noChangeShapeType="1"/>
              </p:cNvSpPr>
              <p:nvPr/>
            </p:nvSpPr>
            <p:spPr bwMode="auto">
              <a:xfrm>
                <a:off x="6684963" y="2170113"/>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6" name="Line 11">
                <a:extLst>
                  <a:ext uri="{FF2B5EF4-FFF2-40B4-BE49-F238E27FC236}">
                    <a16:creationId xmlns:a16="http://schemas.microsoft.com/office/drawing/2014/main" id="{2FD2911C-E212-447A-8302-76137D6854ED}"/>
                  </a:ext>
                </a:extLst>
              </p:cNvPr>
              <p:cNvSpPr>
                <a:spLocks noChangeShapeType="1"/>
              </p:cNvSpPr>
              <p:nvPr/>
            </p:nvSpPr>
            <p:spPr bwMode="auto">
              <a:xfrm>
                <a:off x="6738938" y="4611688"/>
                <a:ext cx="4724400"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7" name="Line 12">
                <a:extLst>
                  <a:ext uri="{FF2B5EF4-FFF2-40B4-BE49-F238E27FC236}">
                    <a16:creationId xmlns:a16="http://schemas.microsoft.com/office/drawing/2014/main" id="{1CCFA0BA-4E13-4CD0-8848-EDF8F65BB8E1}"/>
                  </a:ext>
                </a:extLst>
              </p:cNvPr>
              <p:cNvSpPr>
                <a:spLocks noChangeShapeType="1"/>
              </p:cNvSpPr>
              <p:nvPr/>
            </p:nvSpPr>
            <p:spPr bwMode="auto">
              <a:xfrm>
                <a:off x="673893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8" name="Line 13">
                <a:extLst>
                  <a:ext uri="{FF2B5EF4-FFF2-40B4-BE49-F238E27FC236}">
                    <a16:creationId xmlns:a16="http://schemas.microsoft.com/office/drawing/2014/main" id="{83A0F87A-39B7-4BE3-A0E7-EC5D2B0BE6AA}"/>
                  </a:ext>
                </a:extLst>
              </p:cNvPr>
              <p:cNvSpPr>
                <a:spLocks noChangeShapeType="1"/>
              </p:cNvSpPr>
              <p:nvPr/>
            </p:nvSpPr>
            <p:spPr bwMode="auto">
              <a:xfrm>
                <a:off x="765968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99" name="Line 14">
                <a:extLst>
                  <a:ext uri="{FF2B5EF4-FFF2-40B4-BE49-F238E27FC236}">
                    <a16:creationId xmlns:a16="http://schemas.microsoft.com/office/drawing/2014/main" id="{071039FC-31AC-4D82-B61E-8180552F7516}"/>
                  </a:ext>
                </a:extLst>
              </p:cNvPr>
              <p:cNvSpPr>
                <a:spLocks noChangeShapeType="1"/>
              </p:cNvSpPr>
              <p:nvPr/>
            </p:nvSpPr>
            <p:spPr bwMode="auto">
              <a:xfrm>
                <a:off x="7197726"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0" name="Line 15">
                <a:extLst>
                  <a:ext uri="{FF2B5EF4-FFF2-40B4-BE49-F238E27FC236}">
                    <a16:creationId xmlns:a16="http://schemas.microsoft.com/office/drawing/2014/main" id="{B2D77019-3273-437D-A5BD-FE1D4609F3C4}"/>
                  </a:ext>
                </a:extLst>
              </p:cNvPr>
              <p:cNvSpPr>
                <a:spLocks noChangeShapeType="1"/>
              </p:cNvSpPr>
              <p:nvPr/>
            </p:nvSpPr>
            <p:spPr bwMode="auto">
              <a:xfrm>
                <a:off x="8121651"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1" name="Line 16">
                <a:extLst>
                  <a:ext uri="{FF2B5EF4-FFF2-40B4-BE49-F238E27FC236}">
                    <a16:creationId xmlns:a16="http://schemas.microsoft.com/office/drawing/2014/main" id="{BCC16DD2-F6D6-4351-9A67-B919B75C960B}"/>
                  </a:ext>
                </a:extLst>
              </p:cNvPr>
              <p:cNvSpPr>
                <a:spLocks noChangeShapeType="1"/>
              </p:cNvSpPr>
              <p:nvPr/>
            </p:nvSpPr>
            <p:spPr bwMode="auto">
              <a:xfrm>
                <a:off x="858043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2" name="Line 17">
                <a:extLst>
                  <a:ext uri="{FF2B5EF4-FFF2-40B4-BE49-F238E27FC236}">
                    <a16:creationId xmlns:a16="http://schemas.microsoft.com/office/drawing/2014/main" id="{19A62EFF-9054-4054-A612-3A0A4FCCB4B8}"/>
                  </a:ext>
                </a:extLst>
              </p:cNvPr>
              <p:cNvSpPr>
                <a:spLocks noChangeShapeType="1"/>
              </p:cNvSpPr>
              <p:nvPr/>
            </p:nvSpPr>
            <p:spPr bwMode="auto">
              <a:xfrm>
                <a:off x="9504363"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3" name="Line 18">
                <a:extLst>
                  <a:ext uri="{FF2B5EF4-FFF2-40B4-BE49-F238E27FC236}">
                    <a16:creationId xmlns:a16="http://schemas.microsoft.com/office/drawing/2014/main" id="{E521C92A-D117-4ADA-8888-7ED6E5B031B5}"/>
                  </a:ext>
                </a:extLst>
              </p:cNvPr>
              <p:cNvSpPr>
                <a:spLocks noChangeShapeType="1"/>
              </p:cNvSpPr>
              <p:nvPr/>
            </p:nvSpPr>
            <p:spPr bwMode="auto">
              <a:xfrm>
                <a:off x="9042401"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4" name="Line 19">
                <a:extLst>
                  <a:ext uri="{FF2B5EF4-FFF2-40B4-BE49-F238E27FC236}">
                    <a16:creationId xmlns:a16="http://schemas.microsoft.com/office/drawing/2014/main" id="{2C9275C9-28BA-4071-B187-DC8C72E1FB3A}"/>
                  </a:ext>
                </a:extLst>
              </p:cNvPr>
              <p:cNvSpPr>
                <a:spLocks noChangeShapeType="1"/>
              </p:cNvSpPr>
              <p:nvPr/>
            </p:nvSpPr>
            <p:spPr bwMode="auto">
              <a:xfrm>
                <a:off x="9966326"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5" name="Line 20">
                <a:extLst>
                  <a:ext uri="{FF2B5EF4-FFF2-40B4-BE49-F238E27FC236}">
                    <a16:creationId xmlns:a16="http://schemas.microsoft.com/office/drawing/2014/main" id="{D96D87F5-523A-4B41-9881-41795A06BE6C}"/>
                  </a:ext>
                </a:extLst>
              </p:cNvPr>
              <p:cNvSpPr>
                <a:spLocks noChangeShapeType="1"/>
              </p:cNvSpPr>
              <p:nvPr/>
            </p:nvSpPr>
            <p:spPr bwMode="auto">
              <a:xfrm>
                <a:off x="10887076"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6" name="Line 21">
                <a:extLst>
                  <a:ext uri="{FF2B5EF4-FFF2-40B4-BE49-F238E27FC236}">
                    <a16:creationId xmlns:a16="http://schemas.microsoft.com/office/drawing/2014/main" id="{7339957E-E356-4E1F-96FB-88923C63F43A}"/>
                  </a:ext>
                </a:extLst>
              </p:cNvPr>
              <p:cNvSpPr>
                <a:spLocks noChangeShapeType="1"/>
              </p:cNvSpPr>
              <p:nvPr/>
            </p:nvSpPr>
            <p:spPr bwMode="auto">
              <a:xfrm>
                <a:off x="10425113"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07" name="Line 22">
                <a:extLst>
                  <a:ext uri="{FF2B5EF4-FFF2-40B4-BE49-F238E27FC236}">
                    <a16:creationId xmlns:a16="http://schemas.microsoft.com/office/drawing/2014/main" id="{0C43FA8B-DD3D-4083-8640-F9EB239EBD91}"/>
                  </a:ext>
                </a:extLst>
              </p:cNvPr>
              <p:cNvSpPr>
                <a:spLocks noChangeShapeType="1"/>
              </p:cNvSpPr>
              <p:nvPr/>
            </p:nvSpPr>
            <p:spPr bwMode="auto">
              <a:xfrm>
                <a:off x="1134903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grpSp>
        <p:sp>
          <p:nvSpPr>
            <p:cNvPr id="73" name="Freeform 24">
              <a:extLst>
                <a:ext uri="{FF2B5EF4-FFF2-40B4-BE49-F238E27FC236}">
                  <a16:creationId xmlns:a16="http://schemas.microsoft.com/office/drawing/2014/main" id="{53DB2622-D96D-4EC0-9BD1-8DA352DFE2DD}"/>
                </a:ext>
              </a:extLst>
            </p:cNvPr>
            <p:cNvSpPr>
              <a:spLocks/>
            </p:cNvSpPr>
            <p:nvPr/>
          </p:nvSpPr>
          <p:spPr bwMode="auto">
            <a:xfrm>
              <a:off x="6742113" y="3246445"/>
              <a:ext cx="4593912" cy="518466"/>
            </a:xfrm>
            <a:custGeom>
              <a:avLst/>
              <a:gdLst>
                <a:gd name="T0" fmla="*/ 0 w 2920"/>
                <a:gd name="T1" fmla="*/ 0 h 341"/>
                <a:gd name="T2" fmla="*/ 1487 w 2920"/>
                <a:gd name="T3" fmla="*/ 205 h 341"/>
                <a:gd name="T4" fmla="*/ 2031 w 2920"/>
                <a:gd name="T5" fmla="*/ 289 h 341"/>
                <a:gd name="T6" fmla="*/ 2458 w 2920"/>
                <a:gd name="T7" fmla="*/ 341 h 341"/>
                <a:gd name="T8" fmla="*/ 2920 w 2920"/>
                <a:gd name="T9" fmla="*/ 333 h 341"/>
              </a:gdLst>
              <a:ahLst/>
              <a:cxnLst>
                <a:cxn ang="0">
                  <a:pos x="T0" y="T1"/>
                </a:cxn>
                <a:cxn ang="0">
                  <a:pos x="T2" y="T3"/>
                </a:cxn>
                <a:cxn ang="0">
                  <a:pos x="T4" y="T5"/>
                </a:cxn>
                <a:cxn ang="0">
                  <a:pos x="T6" y="T7"/>
                </a:cxn>
                <a:cxn ang="0">
                  <a:pos x="T8" y="T9"/>
                </a:cxn>
              </a:cxnLst>
              <a:rect l="0" t="0" r="r" b="b"/>
              <a:pathLst>
                <a:path w="2920" h="341">
                  <a:moveTo>
                    <a:pt x="0" y="0"/>
                  </a:moveTo>
                  <a:lnTo>
                    <a:pt x="1487" y="205"/>
                  </a:lnTo>
                  <a:lnTo>
                    <a:pt x="2031" y="289"/>
                  </a:lnTo>
                  <a:lnTo>
                    <a:pt x="2458" y="341"/>
                  </a:lnTo>
                  <a:lnTo>
                    <a:pt x="2920" y="333"/>
                  </a:lnTo>
                </a:path>
              </a:pathLst>
            </a:custGeom>
            <a:noFill/>
            <a:ln w="38100" cap="flat">
              <a:solidFill>
                <a:schemeClr val="accent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74" name="TextBox 73">
              <a:extLst>
                <a:ext uri="{FF2B5EF4-FFF2-40B4-BE49-F238E27FC236}">
                  <a16:creationId xmlns:a16="http://schemas.microsoft.com/office/drawing/2014/main" id="{C73CFBE1-875E-4DFB-8256-6129E1AE87DC}"/>
                </a:ext>
              </a:extLst>
            </p:cNvPr>
            <p:cNvSpPr txBox="1"/>
            <p:nvPr/>
          </p:nvSpPr>
          <p:spPr>
            <a:xfrm>
              <a:off x="6377557" y="2523761"/>
              <a:ext cx="354584" cy="444691"/>
            </a:xfrm>
            <a:prstGeom prst="rect">
              <a:avLst/>
            </a:prstGeom>
            <a:noFill/>
          </p:spPr>
          <p:txBody>
            <a:bodyPr wrap="none" rtlCol="0" anchor="ctr">
              <a:spAutoFit/>
            </a:bodyPr>
            <a:lstStyle/>
            <a:p>
              <a:pPr algn="r">
                <a:lnSpc>
                  <a:spcPct val="85000"/>
                </a:lnSpc>
                <a:spcBef>
                  <a:spcPts val="600"/>
                </a:spcBef>
              </a:pPr>
              <a:r>
                <a:rPr lang="en-US" sz="1200" dirty="0"/>
                <a:t>60</a:t>
              </a:r>
            </a:p>
          </p:txBody>
        </p:sp>
        <p:sp>
          <p:nvSpPr>
            <p:cNvPr id="75" name="TextBox 74">
              <a:extLst>
                <a:ext uri="{FF2B5EF4-FFF2-40B4-BE49-F238E27FC236}">
                  <a16:creationId xmlns:a16="http://schemas.microsoft.com/office/drawing/2014/main" id="{3EB6EC60-C97F-47C2-8ABD-39C41272C89F}"/>
                </a:ext>
              </a:extLst>
            </p:cNvPr>
            <p:cNvSpPr txBox="1"/>
            <p:nvPr/>
          </p:nvSpPr>
          <p:spPr>
            <a:xfrm>
              <a:off x="6377557" y="3108464"/>
              <a:ext cx="354584" cy="444691"/>
            </a:xfrm>
            <a:prstGeom prst="rect">
              <a:avLst/>
            </a:prstGeom>
            <a:noFill/>
          </p:spPr>
          <p:txBody>
            <a:bodyPr wrap="none" rtlCol="0" anchor="ctr">
              <a:spAutoFit/>
            </a:bodyPr>
            <a:lstStyle/>
            <a:p>
              <a:pPr algn="r">
                <a:lnSpc>
                  <a:spcPct val="85000"/>
                </a:lnSpc>
                <a:spcBef>
                  <a:spcPts val="600"/>
                </a:spcBef>
              </a:pPr>
              <a:r>
                <a:rPr lang="en-US" sz="1200" dirty="0"/>
                <a:t>40</a:t>
              </a:r>
            </a:p>
          </p:txBody>
        </p:sp>
        <p:sp>
          <p:nvSpPr>
            <p:cNvPr id="76" name="TextBox 75">
              <a:extLst>
                <a:ext uri="{FF2B5EF4-FFF2-40B4-BE49-F238E27FC236}">
                  <a16:creationId xmlns:a16="http://schemas.microsoft.com/office/drawing/2014/main" id="{F14E4EC1-F702-4FFA-B460-37164ECB8BFD}"/>
                </a:ext>
              </a:extLst>
            </p:cNvPr>
            <p:cNvSpPr txBox="1"/>
            <p:nvPr/>
          </p:nvSpPr>
          <p:spPr>
            <a:xfrm>
              <a:off x="6377557" y="3693170"/>
              <a:ext cx="354584" cy="444692"/>
            </a:xfrm>
            <a:prstGeom prst="rect">
              <a:avLst/>
            </a:prstGeom>
            <a:noFill/>
          </p:spPr>
          <p:txBody>
            <a:bodyPr wrap="none" rtlCol="0" anchor="ctr">
              <a:spAutoFit/>
            </a:bodyPr>
            <a:lstStyle/>
            <a:p>
              <a:pPr algn="r">
                <a:lnSpc>
                  <a:spcPct val="85000"/>
                </a:lnSpc>
                <a:spcBef>
                  <a:spcPts val="600"/>
                </a:spcBef>
              </a:pPr>
              <a:r>
                <a:rPr lang="en-US" sz="1200" dirty="0"/>
                <a:t>20</a:t>
              </a:r>
            </a:p>
          </p:txBody>
        </p:sp>
        <p:sp>
          <p:nvSpPr>
            <p:cNvPr id="77" name="TextBox 76">
              <a:extLst>
                <a:ext uri="{FF2B5EF4-FFF2-40B4-BE49-F238E27FC236}">
                  <a16:creationId xmlns:a16="http://schemas.microsoft.com/office/drawing/2014/main" id="{BB174C57-3DCB-4524-A42E-194C4C7EF2C6}"/>
                </a:ext>
              </a:extLst>
            </p:cNvPr>
            <p:cNvSpPr txBox="1"/>
            <p:nvPr/>
          </p:nvSpPr>
          <p:spPr>
            <a:xfrm>
              <a:off x="6462516" y="4277869"/>
              <a:ext cx="269625" cy="444692"/>
            </a:xfrm>
            <a:prstGeom prst="rect">
              <a:avLst/>
            </a:prstGeom>
            <a:noFill/>
          </p:spPr>
          <p:txBody>
            <a:bodyPr wrap="none" rtlCol="0" anchor="ctr">
              <a:spAutoFit/>
            </a:bodyPr>
            <a:lstStyle/>
            <a:p>
              <a:pPr algn="r">
                <a:lnSpc>
                  <a:spcPct val="85000"/>
                </a:lnSpc>
                <a:spcBef>
                  <a:spcPts val="600"/>
                </a:spcBef>
              </a:pPr>
              <a:r>
                <a:rPr lang="en-US" sz="1200" dirty="0"/>
                <a:t>0</a:t>
              </a:r>
            </a:p>
          </p:txBody>
        </p:sp>
        <p:sp>
          <p:nvSpPr>
            <p:cNvPr id="78" name="TextBox 77">
              <a:extLst>
                <a:ext uri="{FF2B5EF4-FFF2-40B4-BE49-F238E27FC236}">
                  <a16:creationId xmlns:a16="http://schemas.microsoft.com/office/drawing/2014/main" id="{3F257684-654F-493D-BD9D-BF07FF8F2377}"/>
                </a:ext>
              </a:extLst>
            </p:cNvPr>
            <p:cNvSpPr txBox="1"/>
            <p:nvPr/>
          </p:nvSpPr>
          <p:spPr>
            <a:xfrm>
              <a:off x="6560533" y="4545914"/>
              <a:ext cx="354584" cy="444692"/>
            </a:xfrm>
            <a:prstGeom prst="rect">
              <a:avLst/>
            </a:prstGeom>
            <a:noFill/>
          </p:spPr>
          <p:txBody>
            <a:bodyPr wrap="none" rtlCol="0">
              <a:spAutoFit/>
            </a:bodyPr>
            <a:lstStyle/>
            <a:p>
              <a:pPr algn="ctr">
                <a:lnSpc>
                  <a:spcPct val="85000"/>
                </a:lnSpc>
                <a:spcBef>
                  <a:spcPts val="600"/>
                </a:spcBef>
              </a:pPr>
              <a:r>
                <a:rPr lang="en-US" sz="1200" dirty="0"/>
                <a:t>10</a:t>
              </a:r>
            </a:p>
          </p:txBody>
        </p:sp>
        <p:sp>
          <p:nvSpPr>
            <p:cNvPr id="79" name="TextBox 78">
              <a:extLst>
                <a:ext uri="{FF2B5EF4-FFF2-40B4-BE49-F238E27FC236}">
                  <a16:creationId xmlns:a16="http://schemas.microsoft.com/office/drawing/2014/main" id="{9B7F89D0-6014-4AFE-9F63-1838816E1924}"/>
                </a:ext>
              </a:extLst>
            </p:cNvPr>
            <p:cNvSpPr txBox="1"/>
            <p:nvPr/>
          </p:nvSpPr>
          <p:spPr>
            <a:xfrm>
              <a:off x="7021918" y="4545914"/>
              <a:ext cx="354584" cy="444692"/>
            </a:xfrm>
            <a:prstGeom prst="rect">
              <a:avLst/>
            </a:prstGeom>
            <a:noFill/>
          </p:spPr>
          <p:txBody>
            <a:bodyPr wrap="none" rtlCol="0">
              <a:spAutoFit/>
            </a:bodyPr>
            <a:lstStyle/>
            <a:p>
              <a:pPr algn="ctr">
                <a:lnSpc>
                  <a:spcPct val="85000"/>
                </a:lnSpc>
                <a:spcBef>
                  <a:spcPts val="600"/>
                </a:spcBef>
              </a:pPr>
              <a:r>
                <a:rPr lang="en-US" sz="1200" dirty="0"/>
                <a:t>20</a:t>
              </a:r>
            </a:p>
          </p:txBody>
        </p:sp>
        <p:sp>
          <p:nvSpPr>
            <p:cNvPr id="80" name="TextBox 79">
              <a:extLst>
                <a:ext uri="{FF2B5EF4-FFF2-40B4-BE49-F238E27FC236}">
                  <a16:creationId xmlns:a16="http://schemas.microsoft.com/office/drawing/2014/main" id="{36891570-924F-4842-B0EC-E0287E166E44}"/>
                </a:ext>
              </a:extLst>
            </p:cNvPr>
            <p:cNvSpPr txBox="1"/>
            <p:nvPr/>
          </p:nvSpPr>
          <p:spPr>
            <a:xfrm>
              <a:off x="7483303" y="4545914"/>
              <a:ext cx="354584" cy="444692"/>
            </a:xfrm>
            <a:prstGeom prst="rect">
              <a:avLst/>
            </a:prstGeom>
            <a:noFill/>
          </p:spPr>
          <p:txBody>
            <a:bodyPr wrap="none" rtlCol="0">
              <a:spAutoFit/>
            </a:bodyPr>
            <a:lstStyle/>
            <a:p>
              <a:pPr algn="ctr">
                <a:lnSpc>
                  <a:spcPct val="85000"/>
                </a:lnSpc>
                <a:spcBef>
                  <a:spcPts val="600"/>
                </a:spcBef>
              </a:pPr>
              <a:r>
                <a:rPr lang="en-US" sz="1200" dirty="0"/>
                <a:t>30</a:t>
              </a:r>
            </a:p>
          </p:txBody>
        </p:sp>
        <p:sp>
          <p:nvSpPr>
            <p:cNvPr id="81" name="TextBox 80">
              <a:extLst>
                <a:ext uri="{FF2B5EF4-FFF2-40B4-BE49-F238E27FC236}">
                  <a16:creationId xmlns:a16="http://schemas.microsoft.com/office/drawing/2014/main" id="{60DE2FFE-5206-4FDF-B148-3F76487226E8}"/>
                </a:ext>
              </a:extLst>
            </p:cNvPr>
            <p:cNvSpPr txBox="1"/>
            <p:nvPr/>
          </p:nvSpPr>
          <p:spPr>
            <a:xfrm>
              <a:off x="7944688" y="4545914"/>
              <a:ext cx="354584" cy="444692"/>
            </a:xfrm>
            <a:prstGeom prst="rect">
              <a:avLst/>
            </a:prstGeom>
            <a:noFill/>
          </p:spPr>
          <p:txBody>
            <a:bodyPr wrap="none" rtlCol="0">
              <a:spAutoFit/>
            </a:bodyPr>
            <a:lstStyle/>
            <a:p>
              <a:pPr algn="ctr">
                <a:lnSpc>
                  <a:spcPct val="85000"/>
                </a:lnSpc>
                <a:spcBef>
                  <a:spcPts val="600"/>
                </a:spcBef>
              </a:pPr>
              <a:r>
                <a:rPr lang="en-US" sz="1200" dirty="0"/>
                <a:t>40</a:t>
              </a:r>
            </a:p>
          </p:txBody>
        </p:sp>
        <p:sp>
          <p:nvSpPr>
            <p:cNvPr id="82" name="TextBox 81">
              <a:extLst>
                <a:ext uri="{FF2B5EF4-FFF2-40B4-BE49-F238E27FC236}">
                  <a16:creationId xmlns:a16="http://schemas.microsoft.com/office/drawing/2014/main" id="{10EEFB00-29AF-492D-9384-993BD4EDAC2C}"/>
                </a:ext>
              </a:extLst>
            </p:cNvPr>
            <p:cNvSpPr txBox="1"/>
            <p:nvPr/>
          </p:nvSpPr>
          <p:spPr>
            <a:xfrm>
              <a:off x="8406073" y="4545914"/>
              <a:ext cx="354584" cy="444692"/>
            </a:xfrm>
            <a:prstGeom prst="rect">
              <a:avLst/>
            </a:prstGeom>
            <a:noFill/>
          </p:spPr>
          <p:txBody>
            <a:bodyPr wrap="none" rtlCol="0">
              <a:spAutoFit/>
            </a:bodyPr>
            <a:lstStyle/>
            <a:p>
              <a:pPr algn="ctr">
                <a:lnSpc>
                  <a:spcPct val="85000"/>
                </a:lnSpc>
                <a:spcBef>
                  <a:spcPts val="600"/>
                </a:spcBef>
              </a:pPr>
              <a:r>
                <a:rPr lang="en-US" sz="1200" dirty="0"/>
                <a:t>50</a:t>
              </a:r>
            </a:p>
          </p:txBody>
        </p:sp>
        <p:sp>
          <p:nvSpPr>
            <p:cNvPr id="83" name="TextBox 82">
              <a:extLst>
                <a:ext uri="{FF2B5EF4-FFF2-40B4-BE49-F238E27FC236}">
                  <a16:creationId xmlns:a16="http://schemas.microsoft.com/office/drawing/2014/main" id="{2B1A0FB2-6F67-46C6-AA2B-452CD10A95F9}"/>
                </a:ext>
              </a:extLst>
            </p:cNvPr>
            <p:cNvSpPr txBox="1"/>
            <p:nvPr/>
          </p:nvSpPr>
          <p:spPr>
            <a:xfrm>
              <a:off x="8867458" y="4545914"/>
              <a:ext cx="354584" cy="444692"/>
            </a:xfrm>
            <a:prstGeom prst="rect">
              <a:avLst/>
            </a:prstGeom>
            <a:noFill/>
          </p:spPr>
          <p:txBody>
            <a:bodyPr wrap="none" rtlCol="0">
              <a:spAutoFit/>
            </a:bodyPr>
            <a:lstStyle/>
            <a:p>
              <a:pPr algn="ctr">
                <a:lnSpc>
                  <a:spcPct val="85000"/>
                </a:lnSpc>
                <a:spcBef>
                  <a:spcPts val="600"/>
                </a:spcBef>
              </a:pPr>
              <a:r>
                <a:rPr lang="en-US" sz="1200" dirty="0"/>
                <a:t>60</a:t>
              </a:r>
            </a:p>
          </p:txBody>
        </p:sp>
        <p:sp>
          <p:nvSpPr>
            <p:cNvPr id="84" name="TextBox 83">
              <a:extLst>
                <a:ext uri="{FF2B5EF4-FFF2-40B4-BE49-F238E27FC236}">
                  <a16:creationId xmlns:a16="http://schemas.microsoft.com/office/drawing/2014/main" id="{5800C49B-5A57-4009-A4A4-E629EE8705D6}"/>
                </a:ext>
              </a:extLst>
            </p:cNvPr>
            <p:cNvSpPr txBox="1"/>
            <p:nvPr/>
          </p:nvSpPr>
          <p:spPr>
            <a:xfrm>
              <a:off x="9328843" y="4545914"/>
              <a:ext cx="354584" cy="444692"/>
            </a:xfrm>
            <a:prstGeom prst="rect">
              <a:avLst/>
            </a:prstGeom>
            <a:noFill/>
          </p:spPr>
          <p:txBody>
            <a:bodyPr wrap="none" rtlCol="0">
              <a:spAutoFit/>
            </a:bodyPr>
            <a:lstStyle/>
            <a:p>
              <a:pPr algn="ctr">
                <a:lnSpc>
                  <a:spcPct val="85000"/>
                </a:lnSpc>
                <a:spcBef>
                  <a:spcPts val="600"/>
                </a:spcBef>
              </a:pPr>
              <a:r>
                <a:rPr lang="en-US" sz="1200" dirty="0"/>
                <a:t>70</a:t>
              </a:r>
            </a:p>
          </p:txBody>
        </p:sp>
        <p:sp>
          <p:nvSpPr>
            <p:cNvPr id="85" name="TextBox 84">
              <a:extLst>
                <a:ext uri="{FF2B5EF4-FFF2-40B4-BE49-F238E27FC236}">
                  <a16:creationId xmlns:a16="http://schemas.microsoft.com/office/drawing/2014/main" id="{29DF5D45-0AC3-4D85-94CA-9C482A7AB19B}"/>
                </a:ext>
              </a:extLst>
            </p:cNvPr>
            <p:cNvSpPr txBox="1"/>
            <p:nvPr/>
          </p:nvSpPr>
          <p:spPr>
            <a:xfrm>
              <a:off x="9790228" y="4545914"/>
              <a:ext cx="354584" cy="444692"/>
            </a:xfrm>
            <a:prstGeom prst="rect">
              <a:avLst/>
            </a:prstGeom>
            <a:noFill/>
          </p:spPr>
          <p:txBody>
            <a:bodyPr wrap="none" rtlCol="0">
              <a:spAutoFit/>
            </a:bodyPr>
            <a:lstStyle/>
            <a:p>
              <a:pPr algn="ctr">
                <a:lnSpc>
                  <a:spcPct val="85000"/>
                </a:lnSpc>
                <a:spcBef>
                  <a:spcPts val="600"/>
                </a:spcBef>
              </a:pPr>
              <a:r>
                <a:rPr lang="en-US" sz="1200" dirty="0"/>
                <a:t>80</a:t>
              </a:r>
            </a:p>
          </p:txBody>
        </p:sp>
        <p:sp>
          <p:nvSpPr>
            <p:cNvPr id="86" name="TextBox 85">
              <a:extLst>
                <a:ext uri="{FF2B5EF4-FFF2-40B4-BE49-F238E27FC236}">
                  <a16:creationId xmlns:a16="http://schemas.microsoft.com/office/drawing/2014/main" id="{B904604E-CAC8-45D1-9B1D-883F27C5489A}"/>
                </a:ext>
              </a:extLst>
            </p:cNvPr>
            <p:cNvSpPr txBox="1"/>
            <p:nvPr/>
          </p:nvSpPr>
          <p:spPr>
            <a:xfrm>
              <a:off x="10251613" y="4545914"/>
              <a:ext cx="354584" cy="444692"/>
            </a:xfrm>
            <a:prstGeom prst="rect">
              <a:avLst/>
            </a:prstGeom>
            <a:noFill/>
          </p:spPr>
          <p:txBody>
            <a:bodyPr wrap="none" rtlCol="0">
              <a:spAutoFit/>
            </a:bodyPr>
            <a:lstStyle/>
            <a:p>
              <a:pPr algn="ctr">
                <a:lnSpc>
                  <a:spcPct val="85000"/>
                </a:lnSpc>
                <a:spcBef>
                  <a:spcPts val="600"/>
                </a:spcBef>
              </a:pPr>
              <a:r>
                <a:rPr lang="en-US" sz="1200" dirty="0"/>
                <a:t>90</a:t>
              </a:r>
            </a:p>
          </p:txBody>
        </p:sp>
        <p:sp>
          <p:nvSpPr>
            <p:cNvPr id="87" name="TextBox 86">
              <a:extLst>
                <a:ext uri="{FF2B5EF4-FFF2-40B4-BE49-F238E27FC236}">
                  <a16:creationId xmlns:a16="http://schemas.microsoft.com/office/drawing/2014/main" id="{FC7F867C-152F-4148-911C-CFF811EA607D}"/>
                </a:ext>
              </a:extLst>
            </p:cNvPr>
            <p:cNvSpPr txBox="1"/>
            <p:nvPr/>
          </p:nvSpPr>
          <p:spPr>
            <a:xfrm>
              <a:off x="10670518" y="4545912"/>
              <a:ext cx="439543" cy="444692"/>
            </a:xfrm>
            <a:prstGeom prst="rect">
              <a:avLst/>
            </a:prstGeom>
            <a:noFill/>
          </p:spPr>
          <p:txBody>
            <a:bodyPr wrap="none" rtlCol="0">
              <a:spAutoFit/>
            </a:bodyPr>
            <a:lstStyle/>
            <a:p>
              <a:pPr algn="ctr">
                <a:lnSpc>
                  <a:spcPct val="85000"/>
                </a:lnSpc>
                <a:spcBef>
                  <a:spcPts val="600"/>
                </a:spcBef>
              </a:pPr>
              <a:r>
                <a:rPr lang="en-US" sz="1200" dirty="0"/>
                <a:t>100</a:t>
              </a:r>
            </a:p>
          </p:txBody>
        </p:sp>
        <p:sp>
          <p:nvSpPr>
            <p:cNvPr id="88" name="TextBox 87">
              <a:extLst>
                <a:ext uri="{FF2B5EF4-FFF2-40B4-BE49-F238E27FC236}">
                  <a16:creationId xmlns:a16="http://schemas.microsoft.com/office/drawing/2014/main" id="{34128A39-043E-499B-82AD-1592CBA5086C}"/>
                </a:ext>
              </a:extLst>
            </p:cNvPr>
            <p:cNvSpPr txBox="1"/>
            <p:nvPr/>
          </p:nvSpPr>
          <p:spPr>
            <a:xfrm>
              <a:off x="11137613" y="4545919"/>
              <a:ext cx="428131" cy="444692"/>
            </a:xfrm>
            <a:prstGeom prst="rect">
              <a:avLst/>
            </a:prstGeom>
            <a:noFill/>
          </p:spPr>
          <p:txBody>
            <a:bodyPr wrap="none" rtlCol="0">
              <a:spAutoFit/>
            </a:bodyPr>
            <a:lstStyle/>
            <a:p>
              <a:pPr algn="ctr">
                <a:lnSpc>
                  <a:spcPct val="85000"/>
                </a:lnSpc>
                <a:spcBef>
                  <a:spcPts val="600"/>
                </a:spcBef>
              </a:pPr>
              <a:r>
                <a:rPr lang="en-US" sz="1200" dirty="0"/>
                <a:t>110</a:t>
              </a:r>
            </a:p>
          </p:txBody>
        </p:sp>
        <p:sp>
          <p:nvSpPr>
            <p:cNvPr id="89" name="TextBox 88">
              <a:extLst>
                <a:ext uri="{FF2B5EF4-FFF2-40B4-BE49-F238E27FC236}">
                  <a16:creationId xmlns:a16="http://schemas.microsoft.com/office/drawing/2014/main" id="{22837AFA-2591-434B-844D-498BCF0A2FB1}"/>
                </a:ext>
              </a:extLst>
            </p:cNvPr>
            <p:cNvSpPr txBox="1"/>
            <p:nvPr/>
          </p:nvSpPr>
          <p:spPr>
            <a:xfrm>
              <a:off x="7785193" y="4899914"/>
              <a:ext cx="2631891" cy="444691"/>
            </a:xfrm>
            <a:prstGeom prst="rect">
              <a:avLst/>
            </a:prstGeom>
            <a:noFill/>
          </p:spPr>
          <p:txBody>
            <a:bodyPr wrap="square" rtlCol="0">
              <a:spAutoFit/>
            </a:bodyPr>
            <a:lstStyle/>
            <a:p>
              <a:pPr algn="ctr">
                <a:lnSpc>
                  <a:spcPct val="85000"/>
                </a:lnSpc>
                <a:spcBef>
                  <a:spcPts val="600"/>
                </a:spcBef>
              </a:pPr>
              <a:r>
                <a:rPr lang="en-US" sz="1200" b="1" dirty="0"/>
                <a:t>Achieved LDL-C (mg/dL)</a:t>
              </a:r>
            </a:p>
          </p:txBody>
        </p:sp>
      </p:grpSp>
      <p:sp>
        <p:nvSpPr>
          <p:cNvPr id="109" name="TextBox 108">
            <a:extLst>
              <a:ext uri="{FF2B5EF4-FFF2-40B4-BE49-F238E27FC236}">
                <a16:creationId xmlns:a16="http://schemas.microsoft.com/office/drawing/2014/main" id="{C5299126-7D0B-413C-AEBD-90727129CD20}"/>
              </a:ext>
            </a:extLst>
          </p:cNvPr>
          <p:cNvSpPr txBox="1"/>
          <p:nvPr/>
        </p:nvSpPr>
        <p:spPr>
          <a:xfrm>
            <a:off x="6238875" y="3280969"/>
            <a:ext cx="5581650" cy="235554"/>
          </a:xfrm>
          <a:prstGeom prst="rect">
            <a:avLst/>
          </a:prstGeom>
          <a:noFill/>
        </p:spPr>
        <p:txBody>
          <a:bodyPr wrap="square" lIns="0" tIns="0" rIns="0" bIns="0" rtlCol="0" anchor="ctr">
            <a:noAutofit/>
          </a:bodyPr>
          <a:lstStyle/>
          <a:p>
            <a:pPr algn="ctr"/>
            <a:r>
              <a:rPr lang="en-GB" sz="1500" b="1" dirty="0">
                <a:solidFill>
                  <a:schemeClr val="accent1"/>
                </a:solidFill>
              </a:rPr>
              <a:t>Change in Min FCT vs Change in LDL-C</a:t>
            </a:r>
            <a:r>
              <a:rPr lang="en-GB" sz="1500" b="1" baseline="30000" dirty="0">
                <a:solidFill>
                  <a:schemeClr val="accent1"/>
                </a:solidFill>
              </a:rPr>
              <a:t>1</a:t>
            </a:r>
          </a:p>
        </p:txBody>
      </p:sp>
      <p:grpSp>
        <p:nvGrpSpPr>
          <p:cNvPr id="110" name="Group 109">
            <a:extLst>
              <a:ext uri="{FF2B5EF4-FFF2-40B4-BE49-F238E27FC236}">
                <a16:creationId xmlns:a16="http://schemas.microsoft.com/office/drawing/2014/main" id="{BEC46858-377B-40FD-8FCB-389D6E193309}"/>
              </a:ext>
            </a:extLst>
          </p:cNvPr>
          <p:cNvGrpSpPr/>
          <p:nvPr/>
        </p:nvGrpSpPr>
        <p:grpSpPr>
          <a:xfrm>
            <a:off x="6110245" y="3375809"/>
            <a:ext cx="5631891" cy="1789373"/>
            <a:chOff x="5854601" y="1865242"/>
            <a:chExt cx="5631891" cy="3467211"/>
          </a:xfrm>
        </p:grpSpPr>
        <p:sp>
          <p:nvSpPr>
            <p:cNvPr id="113" name="TextBox 112">
              <a:extLst>
                <a:ext uri="{FF2B5EF4-FFF2-40B4-BE49-F238E27FC236}">
                  <a16:creationId xmlns:a16="http://schemas.microsoft.com/office/drawing/2014/main" id="{C2C7E9A1-9BC8-47FA-BAEC-BCB2C560ECBF}"/>
                </a:ext>
              </a:extLst>
            </p:cNvPr>
            <p:cNvSpPr txBox="1"/>
            <p:nvPr/>
          </p:nvSpPr>
          <p:spPr>
            <a:xfrm>
              <a:off x="6377557" y="1939067"/>
              <a:ext cx="354584" cy="444691"/>
            </a:xfrm>
            <a:prstGeom prst="rect">
              <a:avLst/>
            </a:prstGeom>
            <a:noFill/>
          </p:spPr>
          <p:txBody>
            <a:bodyPr wrap="none" rtlCol="0" anchor="ctr">
              <a:spAutoFit/>
            </a:bodyPr>
            <a:lstStyle/>
            <a:p>
              <a:pPr algn="r">
                <a:lnSpc>
                  <a:spcPct val="85000"/>
                </a:lnSpc>
                <a:spcBef>
                  <a:spcPts val="600"/>
                </a:spcBef>
              </a:pPr>
              <a:r>
                <a:rPr lang="en-US" sz="1200" dirty="0"/>
                <a:t>70</a:t>
              </a:r>
            </a:p>
          </p:txBody>
        </p:sp>
        <p:sp>
          <p:nvSpPr>
            <p:cNvPr id="114" name="TextBox 113">
              <a:extLst>
                <a:ext uri="{FF2B5EF4-FFF2-40B4-BE49-F238E27FC236}">
                  <a16:creationId xmlns:a16="http://schemas.microsoft.com/office/drawing/2014/main" id="{9418558E-1D6B-403A-A6E5-FC2CC5223181}"/>
                </a:ext>
              </a:extLst>
            </p:cNvPr>
            <p:cNvSpPr txBox="1"/>
            <p:nvPr/>
          </p:nvSpPr>
          <p:spPr>
            <a:xfrm>
              <a:off x="6377557" y="2874589"/>
              <a:ext cx="354584" cy="444691"/>
            </a:xfrm>
            <a:prstGeom prst="rect">
              <a:avLst/>
            </a:prstGeom>
            <a:noFill/>
          </p:spPr>
          <p:txBody>
            <a:bodyPr wrap="none" rtlCol="0" anchor="ctr">
              <a:spAutoFit/>
            </a:bodyPr>
            <a:lstStyle/>
            <a:p>
              <a:pPr algn="r">
                <a:lnSpc>
                  <a:spcPct val="85000"/>
                </a:lnSpc>
                <a:spcBef>
                  <a:spcPts val="600"/>
                </a:spcBef>
              </a:pPr>
              <a:r>
                <a:rPr lang="en-US" sz="1200" dirty="0"/>
                <a:t>50</a:t>
              </a:r>
            </a:p>
          </p:txBody>
        </p:sp>
        <p:sp>
          <p:nvSpPr>
            <p:cNvPr id="115" name="TextBox 114">
              <a:extLst>
                <a:ext uri="{FF2B5EF4-FFF2-40B4-BE49-F238E27FC236}">
                  <a16:creationId xmlns:a16="http://schemas.microsoft.com/office/drawing/2014/main" id="{A03BB4E2-C0FE-4F22-B571-84DB9952E433}"/>
                </a:ext>
              </a:extLst>
            </p:cNvPr>
            <p:cNvSpPr txBox="1"/>
            <p:nvPr/>
          </p:nvSpPr>
          <p:spPr>
            <a:xfrm>
              <a:off x="6377557" y="3342350"/>
              <a:ext cx="354584" cy="444691"/>
            </a:xfrm>
            <a:prstGeom prst="rect">
              <a:avLst/>
            </a:prstGeom>
            <a:noFill/>
          </p:spPr>
          <p:txBody>
            <a:bodyPr wrap="none" rtlCol="0" anchor="ctr">
              <a:spAutoFit/>
            </a:bodyPr>
            <a:lstStyle/>
            <a:p>
              <a:pPr algn="r">
                <a:lnSpc>
                  <a:spcPct val="85000"/>
                </a:lnSpc>
                <a:spcBef>
                  <a:spcPts val="600"/>
                </a:spcBef>
              </a:pPr>
              <a:r>
                <a:rPr lang="en-US" sz="1200" dirty="0"/>
                <a:t>40</a:t>
              </a:r>
            </a:p>
          </p:txBody>
        </p:sp>
        <p:sp>
          <p:nvSpPr>
            <p:cNvPr id="116" name="TextBox 115">
              <a:extLst>
                <a:ext uri="{FF2B5EF4-FFF2-40B4-BE49-F238E27FC236}">
                  <a16:creationId xmlns:a16="http://schemas.microsoft.com/office/drawing/2014/main" id="{34465C5F-FEC7-451D-B082-17DC0E9B05F9}"/>
                </a:ext>
              </a:extLst>
            </p:cNvPr>
            <p:cNvSpPr txBox="1"/>
            <p:nvPr/>
          </p:nvSpPr>
          <p:spPr>
            <a:xfrm>
              <a:off x="6377557" y="3810111"/>
              <a:ext cx="354584" cy="444691"/>
            </a:xfrm>
            <a:prstGeom prst="rect">
              <a:avLst/>
            </a:prstGeom>
            <a:noFill/>
          </p:spPr>
          <p:txBody>
            <a:bodyPr wrap="none" rtlCol="0" anchor="ctr">
              <a:spAutoFit/>
            </a:bodyPr>
            <a:lstStyle/>
            <a:p>
              <a:pPr algn="r">
                <a:lnSpc>
                  <a:spcPct val="85000"/>
                </a:lnSpc>
                <a:spcBef>
                  <a:spcPts val="600"/>
                </a:spcBef>
              </a:pPr>
              <a:r>
                <a:rPr lang="en-US" sz="1200" dirty="0"/>
                <a:t>30</a:t>
              </a:r>
            </a:p>
          </p:txBody>
        </p:sp>
        <p:sp>
          <p:nvSpPr>
            <p:cNvPr id="117" name="TextBox 116">
              <a:extLst>
                <a:ext uri="{FF2B5EF4-FFF2-40B4-BE49-F238E27FC236}">
                  <a16:creationId xmlns:a16="http://schemas.microsoft.com/office/drawing/2014/main" id="{0618A4D9-BC22-44F2-92E8-92E33121D7EE}"/>
                </a:ext>
              </a:extLst>
            </p:cNvPr>
            <p:cNvSpPr txBox="1"/>
            <p:nvPr/>
          </p:nvSpPr>
          <p:spPr>
            <a:xfrm>
              <a:off x="6377557" y="4277870"/>
              <a:ext cx="354584" cy="444691"/>
            </a:xfrm>
            <a:prstGeom prst="rect">
              <a:avLst/>
            </a:prstGeom>
            <a:noFill/>
          </p:spPr>
          <p:txBody>
            <a:bodyPr wrap="none" rtlCol="0" anchor="ctr">
              <a:spAutoFit/>
            </a:bodyPr>
            <a:lstStyle/>
            <a:p>
              <a:pPr algn="r">
                <a:lnSpc>
                  <a:spcPct val="85000"/>
                </a:lnSpc>
                <a:spcBef>
                  <a:spcPts val="600"/>
                </a:spcBef>
              </a:pPr>
              <a:r>
                <a:rPr lang="en-US" sz="1200" dirty="0"/>
                <a:t>20</a:t>
              </a:r>
            </a:p>
          </p:txBody>
        </p:sp>
        <p:sp>
          <p:nvSpPr>
            <p:cNvPr id="118" name="TextBox 117">
              <a:extLst>
                <a:ext uri="{FF2B5EF4-FFF2-40B4-BE49-F238E27FC236}">
                  <a16:creationId xmlns:a16="http://schemas.microsoft.com/office/drawing/2014/main" id="{6E33CE0B-5FFD-4259-9232-B14E0BD3A9E7}"/>
                </a:ext>
              </a:extLst>
            </p:cNvPr>
            <p:cNvSpPr txBox="1"/>
            <p:nvPr/>
          </p:nvSpPr>
          <p:spPr>
            <a:xfrm>
              <a:off x="6377557" y="2406828"/>
              <a:ext cx="354584" cy="444691"/>
            </a:xfrm>
            <a:prstGeom prst="rect">
              <a:avLst/>
            </a:prstGeom>
            <a:noFill/>
          </p:spPr>
          <p:txBody>
            <a:bodyPr wrap="none" rtlCol="0" anchor="ctr">
              <a:spAutoFit/>
            </a:bodyPr>
            <a:lstStyle/>
            <a:p>
              <a:pPr algn="r">
                <a:lnSpc>
                  <a:spcPct val="85000"/>
                </a:lnSpc>
                <a:spcBef>
                  <a:spcPts val="600"/>
                </a:spcBef>
              </a:pPr>
              <a:r>
                <a:rPr lang="en-US" sz="1200" dirty="0"/>
                <a:t>60</a:t>
              </a:r>
            </a:p>
          </p:txBody>
        </p:sp>
        <p:sp>
          <p:nvSpPr>
            <p:cNvPr id="119" name="TextBox 118">
              <a:extLst>
                <a:ext uri="{FF2B5EF4-FFF2-40B4-BE49-F238E27FC236}">
                  <a16:creationId xmlns:a16="http://schemas.microsoft.com/office/drawing/2014/main" id="{5F0C5D43-C092-4D95-BDA6-397AEB031F53}"/>
                </a:ext>
              </a:extLst>
            </p:cNvPr>
            <p:cNvSpPr txBox="1"/>
            <p:nvPr/>
          </p:nvSpPr>
          <p:spPr>
            <a:xfrm rot="16200000">
              <a:off x="4685337" y="3034506"/>
              <a:ext cx="2869892" cy="531364"/>
            </a:xfrm>
            <a:prstGeom prst="rect">
              <a:avLst/>
            </a:prstGeom>
            <a:noFill/>
          </p:spPr>
          <p:txBody>
            <a:bodyPr wrap="square" rtlCol="0">
              <a:spAutoFit/>
            </a:bodyPr>
            <a:lstStyle/>
            <a:p>
              <a:pPr algn="ctr">
                <a:lnSpc>
                  <a:spcPts val="1800"/>
                </a:lnSpc>
                <a:spcBef>
                  <a:spcPts val="600"/>
                </a:spcBef>
              </a:pPr>
              <a:r>
                <a:rPr lang="en-US" sz="1200" b="1" dirty="0"/>
                <a:t>Absolute change in min FCT (µm)</a:t>
              </a:r>
            </a:p>
          </p:txBody>
        </p:sp>
        <p:grpSp>
          <p:nvGrpSpPr>
            <p:cNvPr id="120" name="Group 119">
              <a:extLst>
                <a:ext uri="{FF2B5EF4-FFF2-40B4-BE49-F238E27FC236}">
                  <a16:creationId xmlns:a16="http://schemas.microsoft.com/office/drawing/2014/main" id="{D7D0FC13-D69D-4349-A516-3392AE53225C}"/>
                </a:ext>
              </a:extLst>
            </p:cNvPr>
            <p:cNvGrpSpPr/>
            <p:nvPr/>
          </p:nvGrpSpPr>
          <p:grpSpPr>
            <a:xfrm>
              <a:off x="6684963" y="2160868"/>
              <a:ext cx="4778375" cy="2387073"/>
              <a:chOff x="6684963" y="2170113"/>
              <a:chExt cx="4778375" cy="2492375"/>
            </a:xfrm>
          </p:grpSpPr>
          <p:sp>
            <p:nvSpPr>
              <p:cNvPr id="133" name="Line 5">
                <a:extLst>
                  <a:ext uri="{FF2B5EF4-FFF2-40B4-BE49-F238E27FC236}">
                    <a16:creationId xmlns:a16="http://schemas.microsoft.com/office/drawing/2014/main" id="{E9FFE9DB-AD6E-44C0-8185-6E80D7344EDC}"/>
                  </a:ext>
                </a:extLst>
              </p:cNvPr>
              <p:cNvSpPr>
                <a:spLocks noChangeShapeType="1"/>
              </p:cNvSpPr>
              <p:nvPr/>
            </p:nvSpPr>
            <p:spPr bwMode="auto">
              <a:xfrm flipV="1">
                <a:off x="6738938" y="2170113"/>
                <a:ext cx="0" cy="2441575"/>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34" name="Line 6">
                <a:extLst>
                  <a:ext uri="{FF2B5EF4-FFF2-40B4-BE49-F238E27FC236}">
                    <a16:creationId xmlns:a16="http://schemas.microsoft.com/office/drawing/2014/main" id="{004E7C25-69FC-42A3-B851-695A1437794C}"/>
                  </a:ext>
                </a:extLst>
              </p:cNvPr>
              <p:cNvSpPr>
                <a:spLocks noChangeShapeType="1"/>
              </p:cNvSpPr>
              <p:nvPr/>
            </p:nvSpPr>
            <p:spPr bwMode="auto">
              <a:xfrm>
                <a:off x="6684963" y="4611688"/>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35" name="Line 7">
                <a:extLst>
                  <a:ext uri="{FF2B5EF4-FFF2-40B4-BE49-F238E27FC236}">
                    <a16:creationId xmlns:a16="http://schemas.microsoft.com/office/drawing/2014/main" id="{5A24249C-A5F9-44DF-B6CE-970C2A0B46FE}"/>
                  </a:ext>
                </a:extLst>
              </p:cNvPr>
              <p:cNvSpPr>
                <a:spLocks noChangeShapeType="1"/>
              </p:cNvSpPr>
              <p:nvPr/>
            </p:nvSpPr>
            <p:spPr bwMode="auto">
              <a:xfrm>
                <a:off x="6684963" y="4123372"/>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36" name="Line 8">
                <a:extLst>
                  <a:ext uri="{FF2B5EF4-FFF2-40B4-BE49-F238E27FC236}">
                    <a16:creationId xmlns:a16="http://schemas.microsoft.com/office/drawing/2014/main" id="{E3FFA0B7-DB10-4C66-A8C5-F11DF87CE4E7}"/>
                  </a:ext>
                </a:extLst>
              </p:cNvPr>
              <p:cNvSpPr>
                <a:spLocks noChangeShapeType="1"/>
              </p:cNvSpPr>
              <p:nvPr/>
            </p:nvSpPr>
            <p:spPr bwMode="auto">
              <a:xfrm>
                <a:off x="6684963" y="3635057"/>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37" name="Line 9">
                <a:extLst>
                  <a:ext uri="{FF2B5EF4-FFF2-40B4-BE49-F238E27FC236}">
                    <a16:creationId xmlns:a16="http://schemas.microsoft.com/office/drawing/2014/main" id="{0D9637C5-5425-4DBD-9588-DC598147A79A}"/>
                  </a:ext>
                </a:extLst>
              </p:cNvPr>
              <p:cNvSpPr>
                <a:spLocks noChangeShapeType="1"/>
              </p:cNvSpPr>
              <p:nvPr/>
            </p:nvSpPr>
            <p:spPr bwMode="auto">
              <a:xfrm>
                <a:off x="6684963" y="3146742"/>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38" name="Line 10">
                <a:extLst>
                  <a:ext uri="{FF2B5EF4-FFF2-40B4-BE49-F238E27FC236}">
                    <a16:creationId xmlns:a16="http://schemas.microsoft.com/office/drawing/2014/main" id="{713581DD-8C88-4B0C-9296-1D548E2E27A2}"/>
                  </a:ext>
                </a:extLst>
              </p:cNvPr>
              <p:cNvSpPr>
                <a:spLocks noChangeShapeType="1"/>
              </p:cNvSpPr>
              <p:nvPr/>
            </p:nvSpPr>
            <p:spPr bwMode="auto">
              <a:xfrm>
                <a:off x="6684963" y="2170113"/>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39" name="Line 11">
                <a:extLst>
                  <a:ext uri="{FF2B5EF4-FFF2-40B4-BE49-F238E27FC236}">
                    <a16:creationId xmlns:a16="http://schemas.microsoft.com/office/drawing/2014/main" id="{9AFCF7B1-3BB0-4AFF-9D61-EFE54CC997D5}"/>
                  </a:ext>
                </a:extLst>
              </p:cNvPr>
              <p:cNvSpPr>
                <a:spLocks noChangeShapeType="1"/>
              </p:cNvSpPr>
              <p:nvPr/>
            </p:nvSpPr>
            <p:spPr bwMode="auto">
              <a:xfrm>
                <a:off x="6738938" y="4611689"/>
                <a:ext cx="4724400"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0" name="Line 12">
                <a:extLst>
                  <a:ext uri="{FF2B5EF4-FFF2-40B4-BE49-F238E27FC236}">
                    <a16:creationId xmlns:a16="http://schemas.microsoft.com/office/drawing/2014/main" id="{3D51FA78-CD07-4584-9EDE-1D3106B8D1B3}"/>
                  </a:ext>
                </a:extLst>
              </p:cNvPr>
              <p:cNvSpPr>
                <a:spLocks noChangeShapeType="1"/>
              </p:cNvSpPr>
              <p:nvPr/>
            </p:nvSpPr>
            <p:spPr bwMode="auto">
              <a:xfrm>
                <a:off x="673893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1" name="Line 13">
                <a:extLst>
                  <a:ext uri="{FF2B5EF4-FFF2-40B4-BE49-F238E27FC236}">
                    <a16:creationId xmlns:a16="http://schemas.microsoft.com/office/drawing/2014/main" id="{941BF2CB-821B-42B5-A359-9102EA381946}"/>
                  </a:ext>
                </a:extLst>
              </p:cNvPr>
              <p:cNvSpPr>
                <a:spLocks noChangeShapeType="1"/>
              </p:cNvSpPr>
              <p:nvPr/>
            </p:nvSpPr>
            <p:spPr bwMode="auto">
              <a:xfrm>
                <a:off x="765968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2" name="Line 14">
                <a:extLst>
                  <a:ext uri="{FF2B5EF4-FFF2-40B4-BE49-F238E27FC236}">
                    <a16:creationId xmlns:a16="http://schemas.microsoft.com/office/drawing/2014/main" id="{66D4EEAB-0C7F-411A-8C98-57B9023B6393}"/>
                  </a:ext>
                </a:extLst>
              </p:cNvPr>
              <p:cNvSpPr>
                <a:spLocks noChangeShapeType="1"/>
              </p:cNvSpPr>
              <p:nvPr/>
            </p:nvSpPr>
            <p:spPr bwMode="auto">
              <a:xfrm>
                <a:off x="7197726"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3" name="Line 15">
                <a:extLst>
                  <a:ext uri="{FF2B5EF4-FFF2-40B4-BE49-F238E27FC236}">
                    <a16:creationId xmlns:a16="http://schemas.microsoft.com/office/drawing/2014/main" id="{50BDCE4A-2233-41BF-A208-4797618D1F36}"/>
                  </a:ext>
                </a:extLst>
              </p:cNvPr>
              <p:cNvSpPr>
                <a:spLocks noChangeShapeType="1"/>
              </p:cNvSpPr>
              <p:nvPr/>
            </p:nvSpPr>
            <p:spPr bwMode="auto">
              <a:xfrm>
                <a:off x="8121651"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4" name="Line 16">
                <a:extLst>
                  <a:ext uri="{FF2B5EF4-FFF2-40B4-BE49-F238E27FC236}">
                    <a16:creationId xmlns:a16="http://schemas.microsoft.com/office/drawing/2014/main" id="{35032D75-BFA3-4F01-A5E5-11DB8A002FAB}"/>
                  </a:ext>
                </a:extLst>
              </p:cNvPr>
              <p:cNvSpPr>
                <a:spLocks noChangeShapeType="1"/>
              </p:cNvSpPr>
              <p:nvPr/>
            </p:nvSpPr>
            <p:spPr bwMode="auto">
              <a:xfrm>
                <a:off x="858043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5" name="Line 17">
                <a:extLst>
                  <a:ext uri="{FF2B5EF4-FFF2-40B4-BE49-F238E27FC236}">
                    <a16:creationId xmlns:a16="http://schemas.microsoft.com/office/drawing/2014/main" id="{DE8E5431-9F17-4D1A-882F-18B447293FA4}"/>
                  </a:ext>
                </a:extLst>
              </p:cNvPr>
              <p:cNvSpPr>
                <a:spLocks noChangeShapeType="1"/>
              </p:cNvSpPr>
              <p:nvPr/>
            </p:nvSpPr>
            <p:spPr bwMode="auto">
              <a:xfrm>
                <a:off x="9504363"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6" name="Line 18">
                <a:extLst>
                  <a:ext uri="{FF2B5EF4-FFF2-40B4-BE49-F238E27FC236}">
                    <a16:creationId xmlns:a16="http://schemas.microsoft.com/office/drawing/2014/main" id="{20134DE5-B6BE-43D2-8991-A5D9FBADF51F}"/>
                  </a:ext>
                </a:extLst>
              </p:cNvPr>
              <p:cNvSpPr>
                <a:spLocks noChangeShapeType="1"/>
              </p:cNvSpPr>
              <p:nvPr/>
            </p:nvSpPr>
            <p:spPr bwMode="auto">
              <a:xfrm>
                <a:off x="9042401"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7" name="Line 19">
                <a:extLst>
                  <a:ext uri="{FF2B5EF4-FFF2-40B4-BE49-F238E27FC236}">
                    <a16:creationId xmlns:a16="http://schemas.microsoft.com/office/drawing/2014/main" id="{8545212F-F700-4E73-894B-3687BA5C52A2}"/>
                  </a:ext>
                </a:extLst>
              </p:cNvPr>
              <p:cNvSpPr>
                <a:spLocks noChangeShapeType="1"/>
              </p:cNvSpPr>
              <p:nvPr/>
            </p:nvSpPr>
            <p:spPr bwMode="auto">
              <a:xfrm>
                <a:off x="9966326"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8" name="Line 20">
                <a:extLst>
                  <a:ext uri="{FF2B5EF4-FFF2-40B4-BE49-F238E27FC236}">
                    <a16:creationId xmlns:a16="http://schemas.microsoft.com/office/drawing/2014/main" id="{06C49E77-870E-43CE-9863-74C4043E0778}"/>
                  </a:ext>
                </a:extLst>
              </p:cNvPr>
              <p:cNvSpPr>
                <a:spLocks noChangeShapeType="1"/>
              </p:cNvSpPr>
              <p:nvPr/>
            </p:nvSpPr>
            <p:spPr bwMode="auto">
              <a:xfrm>
                <a:off x="10887076"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49" name="Line 21">
                <a:extLst>
                  <a:ext uri="{FF2B5EF4-FFF2-40B4-BE49-F238E27FC236}">
                    <a16:creationId xmlns:a16="http://schemas.microsoft.com/office/drawing/2014/main" id="{8B7852F6-21BF-49BF-8ECF-678B91C89FB9}"/>
                  </a:ext>
                </a:extLst>
              </p:cNvPr>
              <p:cNvSpPr>
                <a:spLocks noChangeShapeType="1"/>
              </p:cNvSpPr>
              <p:nvPr/>
            </p:nvSpPr>
            <p:spPr bwMode="auto">
              <a:xfrm>
                <a:off x="10425113"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50" name="Line 22">
                <a:extLst>
                  <a:ext uri="{FF2B5EF4-FFF2-40B4-BE49-F238E27FC236}">
                    <a16:creationId xmlns:a16="http://schemas.microsoft.com/office/drawing/2014/main" id="{8BD11EC7-3BDF-4D4C-B360-DB92E9564CCF}"/>
                  </a:ext>
                </a:extLst>
              </p:cNvPr>
              <p:cNvSpPr>
                <a:spLocks noChangeShapeType="1"/>
              </p:cNvSpPr>
              <p:nvPr/>
            </p:nvSpPr>
            <p:spPr bwMode="auto">
              <a:xfrm>
                <a:off x="11349038" y="4611688"/>
                <a:ext cx="0" cy="5080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sp>
            <p:nvSpPr>
              <p:cNvPr id="151" name="Line 9">
                <a:extLst>
                  <a:ext uri="{FF2B5EF4-FFF2-40B4-BE49-F238E27FC236}">
                    <a16:creationId xmlns:a16="http://schemas.microsoft.com/office/drawing/2014/main" id="{2F181C02-5490-4438-917E-19CE7DAEF14B}"/>
                  </a:ext>
                </a:extLst>
              </p:cNvPr>
              <p:cNvSpPr>
                <a:spLocks noChangeShapeType="1"/>
              </p:cNvSpPr>
              <p:nvPr/>
            </p:nvSpPr>
            <p:spPr bwMode="auto">
              <a:xfrm>
                <a:off x="6684963" y="2658428"/>
                <a:ext cx="53975" cy="0"/>
              </a:xfrm>
              <a:prstGeom prst="line">
                <a:avLst/>
              </a:prstGeom>
              <a:noFill/>
              <a:ln w="19050" cap="flat">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p>
            </p:txBody>
          </p:sp>
        </p:grpSp>
        <p:sp>
          <p:nvSpPr>
            <p:cNvPr id="121" name="TextBox 120">
              <a:extLst>
                <a:ext uri="{FF2B5EF4-FFF2-40B4-BE49-F238E27FC236}">
                  <a16:creationId xmlns:a16="http://schemas.microsoft.com/office/drawing/2014/main" id="{77473856-AA0A-4E40-8531-6225377FAB72}"/>
                </a:ext>
              </a:extLst>
            </p:cNvPr>
            <p:cNvSpPr txBox="1"/>
            <p:nvPr/>
          </p:nvSpPr>
          <p:spPr>
            <a:xfrm>
              <a:off x="6475575" y="4545917"/>
              <a:ext cx="524503" cy="444691"/>
            </a:xfrm>
            <a:prstGeom prst="rect">
              <a:avLst/>
            </a:prstGeom>
            <a:noFill/>
          </p:spPr>
          <p:txBody>
            <a:bodyPr wrap="none" rtlCol="0">
              <a:spAutoFit/>
            </a:bodyPr>
            <a:lstStyle/>
            <a:p>
              <a:pPr algn="ctr">
                <a:lnSpc>
                  <a:spcPct val="85000"/>
                </a:lnSpc>
                <a:spcBef>
                  <a:spcPts val="600"/>
                </a:spcBef>
              </a:pPr>
              <a:r>
                <a:rPr lang="en-US" sz="1200" dirty="0"/>
                <a:t>–200</a:t>
              </a:r>
            </a:p>
          </p:txBody>
        </p:sp>
        <p:sp>
          <p:nvSpPr>
            <p:cNvPr id="122" name="TextBox 121">
              <a:extLst>
                <a:ext uri="{FF2B5EF4-FFF2-40B4-BE49-F238E27FC236}">
                  <a16:creationId xmlns:a16="http://schemas.microsoft.com/office/drawing/2014/main" id="{155CBF9F-0AEB-406D-89F3-088828AA81BF}"/>
                </a:ext>
              </a:extLst>
            </p:cNvPr>
            <p:cNvSpPr txBox="1"/>
            <p:nvPr/>
          </p:nvSpPr>
          <p:spPr>
            <a:xfrm>
              <a:off x="6936960" y="4545919"/>
              <a:ext cx="524503" cy="444691"/>
            </a:xfrm>
            <a:prstGeom prst="rect">
              <a:avLst/>
            </a:prstGeom>
            <a:noFill/>
          </p:spPr>
          <p:txBody>
            <a:bodyPr wrap="none" rtlCol="0">
              <a:spAutoFit/>
            </a:bodyPr>
            <a:lstStyle/>
            <a:p>
              <a:pPr algn="ctr">
                <a:lnSpc>
                  <a:spcPct val="85000"/>
                </a:lnSpc>
                <a:spcBef>
                  <a:spcPts val="600"/>
                </a:spcBef>
              </a:pPr>
              <a:r>
                <a:rPr lang="en-US" sz="1200" dirty="0"/>
                <a:t>–180</a:t>
              </a:r>
            </a:p>
          </p:txBody>
        </p:sp>
        <p:sp>
          <p:nvSpPr>
            <p:cNvPr id="123" name="TextBox 122">
              <a:extLst>
                <a:ext uri="{FF2B5EF4-FFF2-40B4-BE49-F238E27FC236}">
                  <a16:creationId xmlns:a16="http://schemas.microsoft.com/office/drawing/2014/main" id="{C2059B41-8DEC-47CB-AAA8-59C6560FD573}"/>
                </a:ext>
              </a:extLst>
            </p:cNvPr>
            <p:cNvSpPr txBox="1"/>
            <p:nvPr/>
          </p:nvSpPr>
          <p:spPr>
            <a:xfrm>
              <a:off x="7398345" y="4545919"/>
              <a:ext cx="524503" cy="444691"/>
            </a:xfrm>
            <a:prstGeom prst="rect">
              <a:avLst/>
            </a:prstGeom>
            <a:noFill/>
          </p:spPr>
          <p:txBody>
            <a:bodyPr wrap="none" rtlCol="0">
              <a:spAutoFit/>
            </a:bodyPr>
            <a:lstStyle/>
            <a:p>
              <a:pPr algn="ctr">
                <a:lnSpc>
                  <a:spcPct val="85000"/>
                </a:lnSpc>
                <a:spcBef>
                  <a:spcPts val="600"/>
                </a:spcBef>
              </a:pPr>
              <a:r>
                <a:rPr lang="en-US" sz="1200" dirty="0"/>
                <a:t>–160</a:t>
              </a:r>
            </a:p>
          </p:txBody>
        </p:sp>
        <p:sp>
          <p:nvSpPr>
            <p:cNvPr id="124" name="TextBox 123">
              <a:extLst>
                <a:ext uri="{FF2B5EF4-FFF2-40B4-BE49-F238E27FC236}">
                  <a16:creationId xmlns:a16="http://schemas.microsoft.com/office/drawing/2014/main" id="{D867FBD9-2EA5-4E0A-9B5B-0C141F012EA3}"/>
                </a:ext>
              </a:extLst>
            </p:cNvPr>
            <p:cNvSpPr txBox="1"/>
            <p:nvPr/>
          </p:nvSpPr>
          <p:spPr>
            <a:xfrm>
              <a:off x="7859730" y="4545919"/>
              <a:ext cx="524503" cy="444691"/>
            </a:xfrm>
            <a:prstGeom prst="rect">
              <a:avLst/>
            </a:prstGeom>
            <a:noFill/>
          </p:spPr>
          <p:txBody>
            <a:bodyPr wrap="none" rtlCol="0">
              <a:spAutoFit/>
            </a:bodyPr>
            <a:lstStyle/>
            <a:p>
              <a:pPr algn="ctr">
                <a:lnSpc>
                  <a:spcPct val="85000"/>
                </a:lnSpc>
                <a:spcBef>
                  <a:spcPts val="600"/>
                </a:spcBef>
              </a:pPr>
              <a:r>
                <a:rPr lang="en-US" sz="1200" dirty="0"/>
                <a:t>–140</a:t>
              </a:r>
            </a:p>
          </p:txBody>
        </p:sp>
        <p:sp>
          <p:nvSpPr>
            <p:cNvPr id="125" name="TextBox 124">
              <a:extLst>
                <a:ext uri="{FF2B5EF4-FFF2-40B4-BE49-F238E27FC236}">
                  <a16:creationId xmlns:a16="http://schemas.microsoft.com/office/drawing/2014/main" id="{EF007CC7-8C2A-40D4-97F8-DC3FC8FC57AB}"/>
                </a:ext>
              </a:extLst>
            </p:cNvPr>
            <p:cNvSpPr txBox="1"/>
            <p:nvPr/>
          </p:nvSpPr>
          <p:spPr>
            <a:xfrm>
              <a:off x="8321115" y="4545919"/>
              <a:ext cx="524503" cy="444691"/>
            </a:xfrm>
            <a:prstGeom prst="rect">
              <a:avLst/>
            </a:prstGeom>
            <a:noFill/>
          </p:spPr>
          <p:txBody>
            <a:bodyPr wrap="none" rtlCol="0">
              <a:spAutoFit/>
            </a:bodyPr>
            <a:lstStyle/>
            <a:p>
              <a:pPr algn="ctr">
                <a:lnSpc>
                  <a:spcPct val="85000"/>
                </a:lnSpc>
                <a:spcBef>
                  <a:spcPts val="600"/>
                </a:spcBef>
              </a:pPr>
              <a:r>
                <a:rPr lang="en-US" sz="1200" dirty="0"/>
                <a:t>–120</a:t>
              </a:r>
            </a:p>
          </p:txBody>
        </p:sp>
        <p:sp>
          <p:nvSpPr>
            <p:cNvPr id="126" name="TextBox 125">
              <a:extLst>
                <a:ext uri="{FF2B5EF4-FFF2-40B4-BE49-F238E27FC236}">
                  <a16:creationId xmlns:a16="http://schemas.microsoft.com/office/drawing/2014/main" id="{EC5246B8-CAB4-48B8-81D7-F19AC74D19D8}"/>
                </a:ext>
              </a:extLst>
            </p:cNvPr>
            <p:cNvSpPr txBox="1"/>
            <p:nvPr/>
          </p:nvSpPr>
          <p:spPr>
            <a:xfrm>
              <a:off x="8782500" y="4545919"/>
              <a:ext cx="524503" cy="444691"/>
            </a:xfrm>
            <a:prstGeom prst="rect">
              <a:avLst/>
            </a:prstGeom>
            <a:noFill/>
          </p:spPr>
          <p:txBody>
            <a:bodyPr wrap="none" rtlCol="0">
              <a:spAutoFit/>
            </a:bodyPr>
            <a:lstStyle/>
            <a:p>
              <a:pPr algn="ctr">
                <a:lnSpc>
                  <a:spcPct val="85000"/>
                </a:lnSpc>
                <a:spcBef>
                  <a:spcPts val="600"/>
                </a:spcBef>
              </a:pPr>
              <a:r>
                <a:rPr lang="en-US" sz="1200" dirty="0"/>
                <a:t>–100</a:t>
              </a:r>
            </a:p>
          </p:txBody>
        </p:sp>
        <p:sp>
          <p:nvSpPr>
            <p:cNvPr id="127" name="TextBox 126">
              <a:extLst>
                <a:ext uri="{FF2B5EF4-FFF2-40B4-BE49-F238E27FC236}">
                  <a16:creationId xmlns:a16="http://schemas.microsoft.com/office/drawing/2014/main" id="{99A2CEFF-44A5-410B-87C9-FB1D5FDE3687}"/>
                </a:ext>
              </a:extLst>
            </p:cNvPr>
            <p:cNvSpPr txBox="1"/>
            <p:nvPr/>
          </p:nvSpPr>
          <p:spPr>
            <a:xfrm>
              <a:off x="9286363" y="4545919"/>
              <a:ext cx="439543" cy="444691"/>
            </a:xfrm>
            <a:prstGeom prst="rect">
              <a:avLst/>
            </a:prstGeom>
            <a:noFill/>
          </p:spPr>
          <p:txBody>
            <a:bodyPr wrap="none" rtlCol="0">
              <a:spAutoFit/>
            </a:bodyPr>
            <a:lstStyle/>
            <a:p>
              <a:pPr algn="ctr">
                <a:lnSpc>
                  <a:spcPct val="85000"/>
                </a:lnSpc>
                <a:spcBef>
                  <a:spcPts val="600"/>
                </a:spcBef>
              </a:pPr>
              <a:r>
                <a:rPr lang="en-US" sz="1200" dirty="0"/>
                <a:t>–80</a:t>
              </a:r>
            </a:p>
          </p:txBody>
        </p:sp>
        <p:sp>
          <p:nvSpPr>
            <p:cNvPr id="128" name="TextBox 127">
              <a:extLst>
                <a:ext uri="{FF2B5EF4-FFF2-40B4-BE49-F238E27FC236}">
                  <a16:creationId xmlns:a16="http://schemas.microsoft.com/office/drawing/2014/main" id="{FBA5E732-977E-4888-9BAD-393467AD74CC}"/>
                </a:ext>
              </a:extLst>
            </p:cNvPr>
            <p:cNvSpPr txBox="1"/>
            <p:nvPr/>
          </p:nvSpPr>
          <p:spPr>
            <a:xfrm>
              <a:off x="9747748" y="4545919"/>
              <a:ext cx="439543" cy="444691"/>
            </a:xfrm>
            <a:prstGeom prst="rect">
              <a:avLst/>
            </a:prstGeom>
            <a:noFill/>
          </p:spPr>
          <p:txBody>
            <a:bodyPr wrap="none" rtlCol="0">
              <a:spAutoFit/>
            </a:bodyPr>
            <a:lstStyle/>
            <a:p>
              <a:pPr algn="ctr">
                <a:lnSpc>
                  <a:spcPct val="85000"/>
                </a:lnSpc>
                <a:spcBef>
                  <a:spcPts val="600"/>
                </a:spcBef>
              </a:pPr>
              <a:r>
                <a:rPr lang="en-US" sz="1200" dirty="0"/>
                <a:t>–60</a:t>
              </a:r>
            </a:p>
          </p:txBody>
        </p:sp>
        <p:sp>
          <p:nvSpPr>
            <p:cNvPr id="129" name="TextBox 128">
              <a:extLst>
                <a:ext uri="{FF2B5EF4-FFF2-40B4-BE49-F238E27FC236}">
                  <a16:creationId xmlns:a16="http://schemas.microsoft.com/office/drawing/2014/main" id="{1BCF7FEF-773B-4108-9B06-398A7D23F910}"/>
                </a:ext>
              </a:extLst>
            </p:cNvPr>
            <p:cNvSpPr txBox="1"/>
            <p:nvPr/>
          </p:nvSpPr>
          <p:spPr>
            <a:xfrm>
              <a:off x="10209133" y="4545919"/>
              <a:ext cx="439543" cy="444691"/>
            </a:xfrm>
            <a:prstGeom prst="rect">
              <a:avLst/>
            </a:prstGeom>
            <a:noFill/>
          </p:spPr>
          <p:txBody>
            <a:bodyPr wrap="none" rtlCol="0">
              <a:spAutoFit/>
            </a:bodyPr>
            <a:lstStyle/>
            <a:p>
              <a:pPr algn="ctr">
                <a:lnSpc>
                  <a:spcPct val="85000"/>
                </a:lnSpc>
                <a:spcBef>
                  <a:spcPts val="600"/>
                </a:spcBef>
              </a:pPr>
              <a:r>
                <a:rPr lang="en-US" sz="1200" dirty="0"/>
                <a:t>–40</a:t>
              </a:r>
            </a:p>
          </p:txBody>
        </p:sp>
        <p:sp>
          <p:nvSpPr>
            <p:cNvPr id="130" name="TextBox 129">
              <a:extLst>
                <a:ext uri="{FF2B5EF4-FFF2-40B4-BE49-F238E27FC236}">
                  <a16:creationId xmlns:a16="http://schemas.microsoft.com/office/drawing/2014/main" id="{2E95CD5A-504B-408D-9440-392D6E4FED43}"/>
                </a:ext>
              </a:extLst>
            </p:cNvPr>
            <p:cNvSpPr txBox="1"/>
            <p:nvPr/>
          </p:nvSpPr>
          <p:spPr>
            <a:xfrm>
              <a:off x="10670518" y="4545919"/>
              <a:ext cx="439543" cy="444691"/>
            </a:xfrm>
            <a:prstGeom prst="rect">
              <a:avLst/>
            </a:prstGeom>
            <a:noFill/>
          </p:spPr>
          <p:txBody>
            <a:bodyPr wrap="none" rtlCol="0">
              <a:spAutoFit/>
            </a:bodyPr>
            <a:lstStyle/>
            <a:p>
              <a:pPr algn="ctr">
                <a:lnSpc>
                  <a:spcPct val="85000"/>
                </a:lnSpc>
                <a:spcBef>
                  <a:spcPts val="600"/>
                </a:spcBef>
              </a:pPr>
              <a:r>
                <a:rPr lang="en-US" sz="1200" dirty="0"/>
                <a:t>–20</a:t>
              </a:r>
            </a:p>
          </p:txBody>
        </p:sp>
        <p:sp>
          <p:nvSpPr>
            <p:cNvPr id="131" name="TextBox 130">
              <a:extLst>
                <a:ext uri="{FF2B5EF4-FFF2-40B4-BE49-F238E27FC236}">
                  <a16:creationId xmlns:a16="http://schemas.microsoft.com/office/drawing/2014/main" id="{C8CDFA9C-713C-4CFA-9F79-E95C9C663491}"/>
                </a:ext>
              </a:extLst>
            </p:cNvPr>
            <p:cNvSpPr txBox="1"/>
            <p:nvPr/>
          </p:nvSpPr>
          <p:spPr>
            <a:xfrm>
              <a:off x="11216866" y="4545919"/>
              <a:ext cx="269626" cy="444691"/>
            </a:xfrm>
            <a:prstGeom prst="rect">
              <a:avLst/>
            </a:prstGeom>
            <a:noFill/>
          </p:spPr>
          <p:txBody>
            <a:bodyPr wrap="none" rtlCol="0">
              <a:spAutoFit/>
            </a:bodyPr>
            <a:lstStyle/>
            <a:p>
              <a:pPr algn="ctr">
                <a:lnSpc>
                  <a:spcPct val="85000"/>
                </a:lnSpc>
                <a:spcBef>
                  <a:spcPts val="600"/>
                </a:spcBef>
              </a:pPr>
              <a:r>
                <a:rPr lang="en-US" sz="1200" dirty="0"/>
                <a:t>0</a:t>
              </a:r>
            </a:p>
          </p:txBody>
        </p:sp>
        <p:sp>
          <p:nvSpPr>
            <p:cNvPr id="132" name="TextBox 131">
              <a:extLst>
                <a:ext uri="{FF2B5EF4-FFF2-40B4-BE49-F238E27FC236}">
                  <a16:creationId xmlns:a16="http://schemas.microsoft.com/office/drawing/2014/main" id="{89A0E72F-5C32-4DAC-98C1-7B5BCEE0401B}"/>
                </a:ext>
              </a:extLst>
            </p:cNvPr>
            <p:cNvSpPr txBox="1"/>
            <p:nvPr/>
          </p:nvSpPr>
          <p:spPr>
            <a:xfrm>
              <a:off x="7619664" y="4887762"/>
              <a:ext cx="2962948" cy="444691"/>
            </a:xfrm>
            <a:prstGeom prst="rect">
              <a:avLst/>
            </a:prstGeom>
            <a:noFill/>
          </p:spPr>
          <p:txBody>
            <a:bodyPr wrap="square" rtlCol="0">
              <a:spAutoFit/>
            </a:bodyPr>
            <a:lstStyle/>
            <a:p>
              <a:pPr algn="ctr">
                <a:lnSpc>
                  <a:spcPct val="85000"/>
                </a:lnSpc>
                <a:spcBef>
                  <a:spcPts val="600"/>
                </a:spcBef>
              </a:pPr>
              <a:r>
                <a:rPr lang="en-US" sz="1200" b="1" dirty="0"/>
                <a:t>Change in LDL-C (mg/dL)</a:t>
              </a:r>
            </a:p>
          </p:txBody>
        </p:sp>
      </p:grpSp>
      <p:sp>
        <p:nvSpPr>
          <p:cNvPr id="108" name="Rectangle 107">
            <a:extLst>
              <a:ext uri="{FF2B5EF4-FFF2-40B4-BE49-F238E27FC236}">
                <a16:creationId xmlns:a16="http://schemas.microsoft.com/office/drawing/2014/main" id="{632B83FC-C795-4F76-8878-F8C2C3EDB674}"/>
              </a:ext>
            </a:extLst>
          </p:cNvPr>
          <p:cNvSpPr/>
          <p:nvPr/>
        </p:nvSpPr>
        <p:spPr>
          <a:xfrm>
            <a:off x="1167896" y="3837048"/>
            <a:ext cx="4501603" cy="790678"/>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3" name="Group 152">
            <a:extLst>
              <a:ext uri="{FF2B5EF4-FFF2-40B4-BE49-F238E27FC236}">
                <a16:creationId xmlns:a16="http://schemas.microsoft.com/office/drawing/2014/main" id="{4845BAD6-BFA5-4E07-B00E-92BF86224237}"/>
              </a:ext>
            </a:extLst>
          </p:cNvPr>
          <p:cNvGrpSpPr/>
          <p:nvPr/>
        </p:nvGrpSpPr>
        <p:grpSpPr>
          <a:xfrm>
            <a:off x="1345235" y="3869802"/>
            <a:ext cx="1733863" cy="462861"/>
            <a:chOff x="1489986" y="4600469"/>
            <a:chExt cx="1733863" cy="462861"/>
          </a:xfrm>
        </p:grpSpPr>
        <p:sp>
          <p:nvSpPr>
            <p:cNvPr id="154" name="TextBox 153">
              <a:extLst>
                <a:ext uri="{FF2B5EF4-FFF2-40B4-BE49-F238E27FC236}">
                  <a16:creationId xmlns:a16="http://schemas.microsoft.com/office/drawing/2014/main" id="{7ED83768-DA18-458C-8498-2F0C91C52046}"/>
                </a:ext>
              </a:extLst>
            </p:cNvPr>
            <p:cNvSpPr txBox="1"/>
            <p:nvPr/>
          </p:nvSpPr>
          <p:spPr>
            <a:xfrm>
              <a:off x="1574165" y="4865073"/>
              <a:ext cx="1558870" cy="198257"/>
            </a:xfrm>
            <a:prstGeom prst="rect">
              <a:avLst/>
            </a:prstGeom>
            <a:solidFill>
              <a:schemeClr val="bg1"/>
            </a:solidFill>
          </p:spPr>
          <p:txBody>
            <a:bodyPr wrap="square" lIns="0" tIns="0" rIns="0" bIns="0" rtlCol="0">
              <a:noAutofit/>
            </a:bodyPr>
            <a:lstStyle/>
            <a:p>
              <a:pPr algn="ctr"/>
              <a:r>
                <a:rPr lang="en-GB" sz="1200" b="1" dirty="0"/>
                <a:t>Placebo (n = 81)</a:t>
              </a:r>
            </a:p>
          </p:txBody>
        </p:sp>
        <p:sp>
          <p:nvSpPr>
            <p:cNvPr id="155" name="TextBox 154">
              <a:extLst>
                <a:ext uri="{FF2B5EF4-FFF2-40B4-BE49-F238E27FC236}">
                  <a16:creationId xmlns:a16="http://schemas.microsoft.com/office/drawing/2014/main" id="{B478064A-85BF-420A-B9F0-050E4F6550E7}"/>
                </a:ext>
              </a:extLst>
            </p:cNvPr>
            <p:cNvSpPr txBox="1"/>
            <p:nvPr/>
          </p:nvSpPr>
          <p:spPr>
            <a:xfrm>
              <a:off x="1489986" y="4600469"/>
              <a:ext cx="796288" cy="198257"/>
            </a:xfrm>
            <a:prstGeom prst="rect">
              <a:avLst/>
            </a:prstGeom>
            <a:solidFill>
              <a:schemeClr val="bg1"/>
            </a:solidFill>
          </p:spPr>
          <p:txBody>
            <a:bodyPr wrap="square" lIns="0" tIns="0" rIns="0" bIns="0" rtlCol="0">
              <a:noAutofit/>
            </a:bodyPr>
            <a:lstStyle/>
            <a:p>
              <a:pPr algn="ctr"/>
              <a:r>
                <a:rPr lang="en-GB" sz="1200" dirty="0"/>
                <a:t>Baseline</a:t>
              </a:r>
            </a:p>
          </p:txBody>
        </p:sp>
        <p:sp>
          <p:nvSpPr>
            <p:cNvPr id="156" name="TextBox 155">
              <a:extLst>
                <a:ext uri="{FF2B5EF4-FFF2-40B4-BE49-F238E27FC236}">
                  <a16:creationId xmlns:a16="http://schemas.microsoft.com/office/drawing/2014/main" id="{6C4717BC-41F7-468B-8A53-C58423576A3E}"/>
                </a:ext>
              </a:extLst>
            </p:cNvPr>
            <p:cNvSpPr txBox="1"/>
            <p:nvPr/>
          </p:nvSpPr>
          <p:spPr>
            <a:xfrm>
              <a:off x="2427561" y="4604830"/>
              <a:ext cx="796288" cy="198257"/>
            </a:xfrm>
            <a:prstGeom prst="rect">
              <a:avLst/>
            </a:prstGeom>
            <a:solidFill>
              <a:schemeClr val="bg1"/>
            </a:solidFill>
          </p:spPr>
          <p:txBody>
            <a:bodyPr wrap="square" lIns="0" tIns="0" rIns="0" bIns="0" rtlCol="0">
              <a:noAutofit/>
            </a:bodyPr>
            <a:lstStyle/>
            <a:p>
              <a:pPr algn="ctr"/>
              <a:r>
                <a:rPr lang="en-GB" sz="1200" dirty="0"/>
                <a:t>Follow-up</a:t>
              </a:r>
            </a:p>
          </p:txBody>
        </p:sp>
      </p:grpSp>
      <p:grpSp>
        <p:nvGrpSpPr>
          <p:cNvPr id="157" name="Group 156">
            <a:extLst>
              <a:ext uri="{FF2B5EF4-FFF2-40B4-BE49-F238E27FC236}">
                <a16:creationId xmlns:a16="http://schemas.microsoft.com/office/drawing/2014/main" id="{DE9F469C-7403-4690-8801-C48C87AB965B}"/>
              </a:ext>
            </a:extLst>
          </p:cNvPr>
          <p:cNvGrpSpPr/>
          <p:nvPr/>
        </p:nvGrpSpPr>
        <p:grpSpPr>
          <a:xfrm>
            <a:off x="3700162" y="3869802"/>
            <a:ext cx="1733863" cy="462861"/>
            <a:chOff x="1489986" y="4600469"/>
            <a:chExt cx="1733863" cy="462861"/>
          </a:xfrm>
        </p:grpSpPr>
        <p:sp>
          <p:nvSpPr>
            <p:cNvPr id="158" name="TextBox 157">
              <a:extLst>
                <a:ext uri="{FF2B5EF4-FFF2-40B4-BE49-F238E27FC236}">
                  <a16:creationId xmlns:a16="http://schemas.microsoft.com/office/drawing/2014/main" id="{F84C2F3B-5F48-4B64-8816-3298D09FAB2D}"/>
                </a:ext>
              </a:extLst>
            </p:cNvPr>
            <p:cNvSpPr txBox="1"/>
            <p:nvPr/>
          </p:nvSpPr>
          <p:spPr>
            <a:xfrm>
              <a:off x="1574165" y="4865073"/>
              <a:ext cx="1558870" cy="198257"/>
            </a:xfrm>
            <a:prstGeom prst="rect">
              <a:avLst/>
            </a:prstGeom>
            <a:solidFill>
              <a:schemeClr val="bg1"/>
            </a:solidFill>
          </p:spPr>
          <p:txBody>
            <a:bodyPr wrap="square" lIns="0" tIns="0" rIns="0" bIns="0" rtlCol="0">
              <a:noAutofit/>
            </a:bodyPr>
            <a:lstStyle/>
            <a:p>
              <a:pPr algn="ctr"/>
              <a:r>
                <a:rPr lang="en-GB" sz="1200" b="1" dirty="0"/>
                <a:t>Evolocumab (n = 80)</a:t>
              </a:r>
            </a:p>
          </p:txBody>
        </p:sp>
        <p:sp>
          <p:nvSpPr>
            <p:cNvPr id="159" name="TextBox 158">
              <a:extLst>
                <a:ext uri="{FF2B5EF4-FFF2-40B4-BE49-F238E27FC236}">
                  <a16:creationId xmlns:a16="http://schemas.microsoft.com/office/drawing/2014/main" id="{A256037E-0384-4B57-B0F6-CEEA0C1603EB}"/>
                </a:ext>
              </a:extLst>
            </p:cNvPr>
            <p:cNvSpPr txBox="1"/>
            <p:nvPr/>
          </p:nvSpPr>
          <p:spPr>
            <a:xfrm>
              <a:off x="1489986" y="4600469"/>
              <a:ext cx="796288" cy="198257"/>
            </a:xfrm>
            <a:prstGeom prst="rect">
              <a:avLst/>
            </a:prstGeom>
            <a:solidFill>
              <a:schemeClr val="bg1"/>
            </a:solidFill>
          </p:spPr>
          <p:txBody>
            <a:bodyPr wrap="square" lIns="0" tIns="0" rIns="0" bIns="0" rtlCol="0">
              <a:noAutofit/>
            </a:bodyPr>
            <a:lstStyle/>
            <a:p>
              <a:pPr algn="ctr"/>
              <a:r>
                <a:rPr lang="en-GB" sz="1200" dirty="0"/>
                <a:t>Baseline</a:t>
              </a:r>
            </a:p>
          </p:txBody>
        </p:sp>
        <p:sp>
          <p:nvSpPr>
            <p:cNvPr id="160" name="TextBox 159">
              <a:extLst>
                <a:ext uri="{FF2B5EF4-FFF2-40B4-BE49-F238E27FC236}">
                  <a16:creationId xmlns:a16="http://schemas.microsoft.com/office/drawing/2014/main" id="{9279A766-497D-46E6-8FF3-9F3B6AC39F58}"/>
                </a:ext>
              </a:extLst>
            </p:cNvPr>
            <p:cNvSpPr txBox="1"/>
            <p:nvPr/>
          </p:nvSpPr>
          <p:spPr>
            <a:xfrm>
              <a:off x="2427561" y="4604830"/>
              <a:ext cx="796288" cy="198257"/>
            </a:xfrm>
            <a:prstGeom prst="rect">
              <a:avLst/>
            </a:prstGeom>
            <a:solidFill>
              <a:schemeClr val="bg1"/>
            </a:solidFill>
          </p:spPr>
          <p:txBody>
            <a:bodyPr wrap="square" lIns="0" tIns="0" rIns="0" bIns="0" rtlCol="0">
              <a:noAutofit/>
            </a:bodyPr>
            <a:lstStyle/>
            <a:p>
              <a:pPr algn="ctr"/>
              <a:r>
                <a:rPr lang="en-GB" sz="1200" dirty="0"/>
                <a:t>Follow-up</a:t>
              </a:r>
            </a:p>
          </p:txBody>
        </p:sp>
      </p:grpSp>
    </p:spTree>
    <p:extLst>
      <p:ext uri="{BB962C8B-B14F-4D97-AF65-F5344CB8AC3E}">
        <p14:creationId xmlns:p14="http://schemas.microsoft.com/office/powerpoint/2010/main" val="3249170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C5F89B4-ED20-C24F-BAB8-1562835D1FD7}"/>
              </a:ext>
            </a:extLst>
          </p:cNvPr>
          <p:cNvGrpSpPr/>
          <p:nvPr/>
        </p:nvGrpSpPr>
        <p:grpSpPr>
          <a:xfrm>
            <a:off x="6629400" y="1861508"/>
            <a:ext cx="5354568" cy="2369634"/>
            <a:chOff x="6603505" y="1861508"/>
            <a:chExt cx="5380463" cy="2369634"/>
          </a:xfrm>
        </p:grpSpPr>
        <p:graphicFrame>
          <p:nvGraphicFramePr>
            <p:cNvPr id="16" name="Chart 15">
              <a:extLst>
                <a:ext uri="{FF2B5EF4-FFF2-40B4-BE49-F238E27FC236}">
                  <a16:creationId xmlns:a16="http://schemas.microsoft.com/office/drawing/2014/main" id="{8F05878A-03E2-254D-A69A-D62CF16C7C6F}"/>
                </a:ext>
              </a:extLst>
            </p:cNvPr>
            <p:cNvGraphicFramePr/>
            <p:nvPr>
              <p:extLst>
                <p:ext uri="{D42A27DB-BD31-4B8C-83A1-F6EECF244321}">
                  <p14:modId xmlns:p14="http://schemas.microsoft.com/office/powerpoint/2010/main" val="3905392124"/>
                </p:ext>
              </p:extLst>
            </p:nvPr>
          </p:nvGraphicFramePr>
          <p:xfrm>
            <a:off x="6603505" y="1861508"/>
            <a:ext cx="5380463" cy="2369634"/>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Box 23">
              <a:extLst>
                <a:ext uri="{FF2B5EF4-FFF2-40B4-BE49-F238E27FC236}">
                  <a16:creationId xmlns:a16="http://schemas.microsoft.com/office/drawing/2014/main" id="{533B023B-DAFD-F345-BE9C-083E387DD0ED}"/>
                </a:ext>
              </a:extLst>
            </p:cNvPr>
            <p:cNvSpPr txBox="1"/>
            <p:nvPr/>
          </p:nvSpPr>
          <p:spPr>
            <a:xfrm>
              <a:off x="6673287" y="2367467"/>
              <a:ext cx="315798" cy="252827"/>
            </a:xfrm>
            <a:prstGeom prst="rect">
              <a:avLst/>
            </a:prstGeom>
            <a:solidFill>
              <a:schemeClr val="bg1"/>
            </a:solidFill>
          </p:spPr>
          <p:txBody>
            <a:bodyPr wrap="square" lIns="0" tIns="0" rIns="0" bIns="0" rtlCol="0">
              <a:noAutofit/>
            </a:bodyPr>
            <a:lstStyle/>
            <a:p>
              <a:r>
                <a:rPr lang="en-GB" sz="1400" dirty="0"/>
                <a:t>–10</a:t>
              </a:r>
            </a:p>
          </p:txBody>
        </p:sp>
        <p:sp>
          <p:nvSpPr>
            <p:cNvPr id="25" name="TextBox 24">
              <a:extLst>
                <a:ext uri="{FF2B5EF4-FFF2-40B4-BE49-F238E27FC236}">
                  <a16:creationId xmlns:a16="http://schemas.microsoft.com/office/drawing/2014/main" id="{E0F4937D-6D84-6040-9A33-9CEABC27AEE4}"/>
                </a:ext>
              </a:extLst>
            </p:cNvPr>
            <p:cNvSpPr txBox="1"/>
            <p:nvPr/>
          </p:nvSpPr>
          <p:spPr>
            <a:xfrm>
              <a:off x="6673287" y="2827385"/>
              <a:ext cx="315798" cy="252827"/>
            </a:xfrm>
            <a:prstGeom prst="rect">
              <a:avLst/>
            </a:prstGeom>
            <a:solidFill>
              <a:schemeClr val="bg1"/>
            </a:solidFill>
          </p:spPr>
          <p:txBody>
            <a:bodyPr wrap="square" lIns="0" tIns="0" rIns="0" bIns="0" rtlCol="0">
              <a:noAutofit/>
            </a:bodyPr>
            <a:lstStyle/>
            <a:p>
              <a:r>
                <a:rPr lang="en-GB" sz="1400" dirty="0"/>
                <a:t>–30</a:t>
              </a:r>
            </a:p>
          </p:txBody>
        </p:sp>
        <p:sp>
          <p:nvSpPr>
            <p:cNvPr id="26" name="TextBox 25">
              <a:extLst>
                <a:ext uri="{FF2B5EF4-FFF2-40B4-BE49-F238E27FC236}">
                  <a16:creationId xmlns:a16="http://schemas.microsoft.com/office/drawing/2014/main" id="{AB55A569-E63D-8D4C-B06E-FE2F3B3AF473}"/>
                </a:ext>
              </a:extLst>
            </p:cNvPr>
            <p:cNvSpPr txBox="1"/>
            <p:nvPr/>
          </p:nvSpPr>
          <p:spPr>
            <a:xfrm>
              <a:off x="6673287" y="3288355"/>
              <a:ext cx="315798" cy="252827"/>
            </a:xfrm>
            <a:prstGeom prst="rect">
              <a:avLst/>
            </a:prstGeom>
            <a:solidFill>
              <a:schemeClr val="bg1"/>
            </a:solidFill>
          </p:spPr>
          <p:txBody>
            <a:bodyPr wrap="square" lIns="0" tIns="0" rIns="0" bIns="0" rtlCol="0">
              <a:noAutofit/>
            </a:bodyPr>
            <a:lstStyle/>
            <a:p>
              <a:r>
                <a:rPr lang="en-GB" sz="1400" dirty="0"/>
                <a:t>–50</a:t>
              </a:r>
            </a:p>
          </p:txBody>
        </p:sp>
        <p:sp>
          <p:nvSpPr>
            <p:cNvPr id="29" name="TextBox 28">
              <a:extLst>
                <a:ext uri="{FF2B5EF4-FFF2-40B4-BE49-F238E27FC236}">
                  <a16:creationId xmlns:a16="http://schemas.microsoft.com/office/drawing/2014/main" id="{30B3A9D5-9661-9643-B9E5-C32C611388A1}"/>
                </a:ext>
              </a:extLst>
            </p:cNvPr>
            <p:cNvSpPr txBox="1"/>
            <p:nvPr/>
          </p:nvSpPr>
          <p:spPr>
            <a:xfrm>
              <a:off x="6673287" y="3726280"/>
              <a:ext cx="315798" cy="252827"/>
            </a:xfrm>
            <a:prstGeom prst="rect">
              <a:avLst/>
            </a:prstGeom>
            <a:solidFill>
              <a:schemeClr val="bg1"/>
            </a:solidFill>
          </p:spPr>
          <p:txBody>
            <a:bodyPr wrap="square" lIns="0" tIns="0" rIns="0" bIns="0" rtlCol="0">
              <a:noAutofit/>
            </a:bodyPr>
            <a:lstStyle/>
            <a:p>
              <a:r>
                <a:rPr lang="en-GB" sz="1400" dirty="0"/>
                <a:t>–70</a:t>
              </a:r>
            </a:p>
          </p:txBody>
        </p:sp>
      </p:grpSp>
      <p:sp>
        <p:nvSpPr>
          <p:cNvPr id="3" name="Content Placeholder 2">
            <a:extLst>
              <a:ext uri="{FF2B5EF4-FFF2-40B4-BE49-F238E27FC236}">
                <a16:creationId xmlns:a16="http://schemas.microsoft.com/office/drawing/2014/main" id="{1B50912F-18F6-FA4A-AB9C-A6CE4F10CAEB}"/>
              </a:ext>
            </a:extLst>
          </p:cNvPr>
          <p:cNvSpPr>
            <a:spLocks noGrp="1"/>
          </p:cNvSpPr>
          <p:nvPr>
            <p:ph sz="quarter" idx="10"/>
          </p:nvPr>
        </p:nvSpPr>
        <p:spPr>
          <a:xfrm>
            <a:off x="394335" y="5460231"/>
            <a:ext cx="11283614" cy="1064394"/>
          </a:xfrm>
        </p:spPr>
        <p:txBody>
          <a:bodyPr/>
          <a:lstStyle/>
          <a:p>
            <a:endParaRPr lang="en-US" sz="1000" noProof="0" dirty="0"/>
          </a:p>
          <a:p>
            <a:r>
              <a:rPr lang="en-US" sz="1000" noProof="0" dirty="0"/>
              <a:t>Lipid-rich plaque is described as plaques with a presence of a minimum FCT &lt; 120 µm and a lipid arc &gt; 90° on at least three consecutive images in OCT.</a:t>
            </a:r>
            <a:r>
              <a:rPr lang="en-US" sz="1000" baseline="30000" noProof="0" dirty="0"/>
              <a:t>1</a:t>
            </a:r>
            <a:r>
              <a:rPr lang="en-US" sz="1000" noProof="0" dirty="0"/>
              <a:t> </a:t>
            </a:r>
            <a:br>
              <a:rPr lang="en-US" sz="1000" noProof="0" dirty="0"/>
            </a:br>
            <a:r>
              <a:rPr lang="en-US" sz="1000" noProof="0" dirty="0"/>
              <a:t>The primary and secondary endpoints were analyzed using ANCOVA.</a:t>
            </a:r>
            <a:r>
              <a:rPr lang="en-US" baseline="30000" dirty="0"/>
              <a:t>2</a:t>
            </a:r>
            <a:br>
              <a:rPr lang="en-US" sz="1000" baseline="30000" noProof="0" dirty="0"/>
            </a:br>
            <a:r>
              <a:rPr lang="en-US" sz="1000" baseline="30000" noProof="0" dirty="0"/>
              <a:t>a</a:t>
            </a:r>
            <a:r>
              <a:rPr lang="en-US" sz="1000" noProof="0" dirty="0"/>
              <a:t>Value for patients who had follow-up OCT imaging within the prespecified imaging window of week 48–52 (n = 110).</a:t>
            </a:r>
            <a:r>
              <a:rPr lang="en-US" sz="1000" baseline="30000" noProof="0" dirty="0"/>
              <a:t>1</a:t>
            </a:r>
            <a:r>
              <a:rPr lang="en-US" sz="1000" noProof="0" dirty="0"/>
              <a:t> </a:t>
            </a:r>
          </a:p>
          <a:p>
            <a:r>
              <a:rPr lang="en-US" sz="1000" noProof="0" dirty="0"/>
              <a:t>ANCOVA, analysis of covariance; FCT, fibrous cap thickness; OCT, optical coherence tomography.</a:t>
            </a:r>
          </a:p>
          <a:p>
            <a:r>
              <a:rPr lang="en-US" noProof="0" dirty="0"/>
              <a:t>1. Nicholls SJ, et al. [published online ahead of print March 16, 2022]. </a:t>
            </a:r>
            <a:r>
              <a:rPr lang="en-US" i="1" noProof="0" dirty="0"/>
              <a:t>JACC Cardiovasc Imaging</a:t>
            </a:r>
            <a:r>
              <a:rPr lang="en-US" noProof="0" dirty="0"/>
              <a:t>. doi:10.1016/j.jcmg.2022.03.002. </a:t>
            </a:r>
            <a:br>
              <a:rPr lang="en-US" noProof="0" dirty="0"/>
            </a:br>
            <a:r>
              <a:rPr lang="en-US" noProof="0" dirty="0"/>
              <a:t>2. </a:t>
            </a:r>
            <a:r>
              <a:rPr lang="en-US" sz="1000" noProof="0" dirty="0"/>
              <a:t>Nicholls SJ, et al. </a:t>
            </a:r>
            <a:r>
              <a:rPr lang="en-US" sz="1000" i="1" noProof="0" dirty="0"/>
              <a:t>Cardiovasc </a:t>
            </a:r>
            <a:r>
              <a:rPr lang="en-US" sz="1000" i="1" noProof="0" dirty="0" err="1"/>
              <a:t>Diagn</a:t>
            </a:r>
            <a:r>
              <a:rPr lang="en-US" sz="1000" i="1" noProof="0" dirty="0"/>
              <a:t> </a:t>
            </a:r>
            <a:r>
              <a:rPr lang="en-US" sz="1000" i="1" noProof="0" dirty="0" err="1"/>
              <a:t>Ther</a:t>
            </a:r>
            <a:r>
              <a:rPr lang="en-US" sz="1000" noProof="0" dirty="0"/>
              <a:t>. 2021;11:120-129.</a:t>
            </a:r>
          </a:p>
        </p:txBody>
      </p:sp>
      <p:sp>
        <p:nvSpPr>
          <p:cNvPr id="5" name="TextBox 4">
            <a:extLst>
              <a:ext uri="{FF2B5EF4-FFF2-40B4-BE49-F238E27FC236}">
                <a16:creationId xmlns:a16="http://schemas.microsoft.com/office/drawing/2014/main" id="{2BCC86CD-0780-0A40-A1C6-144073A1CAAC}"/>
              </a:ext>
            </a:extLst>
          </p:cNvPr>
          <p:cNvSpPr txBox="1"/>
          <p:nvPr/>
        </p:nvSpPr>
        <p:spPr>
          <a:xfrm>
            <a:off x="381000" y="1343054"/>
            <a:ext cx="5572125" cy="308341"/>
          </a:xfrm>
          <a:prstGeom prst="rect">
            <a:avLst/>
          </a:prstGeom>
          <a:noFill/>
        </p:spPr>
        <p:txBody>
          <a:bodyPr wrap="square" lIns="0" tIns="0" rIns="0" bIns="0" rtlCol="0">
            <a:noAutofit/>
          </a:bodyPr>
          <a:lstStyle/>
          <a:p>
            <a:pPr algn="ctr">
              <a:lnSpc>
                <a:spcPts val="1800"/>
              </a:lnSpc>
            </a:pPr>
            <a:r>
              <a:rPr lang="en-GB" sz="1400" b="1" dirty="0">
                <a:solidFill>
                  <a:schemeClr val="accent1"/>
                </a:solidFill>
              </a:rPr>
              <a:t>Lipid-Rich Plaque Region Endpoint on OCT:</a:t>
            </a:r>
          </a:p>
          <a:p>
            <a:pPr algn="ctr">
              <a:lnSpc>
                <a:spcPts val="1800"/>
              </a:lnSpc>
            </a:pPr>
            <a:r>
              <a:rPr lang="en-GB" sz="1400" b="1" dirty="0">
                <a:solidFill>
                  <a:schemeClr val="accent1"/>
                </a:solidFill>
              </a:rPr>
              <a:t>Minimum FCT</a:t>
            </a:r>
            <a:r>
              <a:rPr lang="en-GB" sz="1400" b="1" baseline="30000" dirty="0">
                <a:solidFill>
                  <a:schemeClr val="accent1"/>
                </a:solidFill>
              </a:rPr>
              <a:t>1</a:t>
            </a:r>
          </a:p>
        </p:txBody>
      </p:sp>
      <p:graphicFrame>
        <p:nvGraphicFramePr>
          <p:cNvPr id="6" name="Chart 5">
            <a:extLst>
              <a:ext uri="{FF2B5EF4-FFF2-40B4-BE49-F238E27FC236}">
                <a16:creationId xmlns:a16="http://schemas.microsoft.com/office/drawing/2014/main" id="{8AE49833-AE5E-254E-83B8-7C8943F3A24D}"/>
              </a:ext>
            </a:extLst>
          </p:cNvPr>
          <p:cNvGraphicFramePr/>
          <p:nvPr>
            <p:extLst>
              <p:ext uri="{D42A27DB-BD31-4B8C-83A1-F6EECF244321}">
                <p14:modId xmlns:p14="http://schemas.microsoft.com/office/powerpoint/2010/main" val="719519444"/>
              </p:ext>
            </p:extLst>
          </p:nvPr>
        </p:nvGraphicFramePr>
        <p:xfrm>
          <a:off x="861317" y="1974721"/>
          <a:ext cx="5134123" cy="223403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D5C1C19B-6F42-B442-85EB-E8FF2B7E0404}"/>
              </a:ext>
            </a:extLst>
          </p:cNvPr>
          <p:cNvSpPr txBox="1"/>
          <p:nvPr/>
        </p:nvSpPr>
        <p:spPr>
          <a:xfrm>
            <a:off x="506784" y="4267200"/>
            <a:ext cx="1772579" cy="486480"/>
          </a:xfrm>
          <a:prstGeom prst="rect">
            <a:avLst/>
          </a:prstGeom>
          <a:noFill/>
        </p:spPr>
        <p:txBody>
          <a:bodyPr wrap="square" rtlCol="0">
            <a:spAutoFit/>
          </a:bodyPr>
          <a:lstStyle>
            <a:defPPr>
              <a:defRPr lang="en-US"/>
            </a:defPPr>
            <a:lvl1pPr>
              <a:lnSpc>
                <a:spcPts val="1600"/>
              </a:lnSpc>
              <a:spcBef>
                <a:spcPts val="600"/>
              </a:spcBef>
              <a:defRPr sz="1200" b="1"/>
            </a:lvl1pPr>
          </a:lstStyle>
          <a:p>
            <a:r>
              <a:rPr lang="en-US" dirty="0"/>
              <a:t>Baseline minimum FCT:</a:t>
            </a:r>
          </a:p>
        </p:txBody>
      </p:sp>
      <p:sp>
        <p:nvSpPr>
          <p:cNvPr id="9" name="TextBox 8">
            <a:extLst>
              <a:ext uri="{FF2B5EF4-FFF2-40B4-BE49-F238E27FC236}">
                <a16:creationId xmlns:a16="http://schemas.microsoft.com/office/drawing/2014/main" id="{EA8E1CB4-5481-9B4F-BB35-504CEB7F62B6}"/>
              </a:ext>
            </a:extLst>
          </p:cNvPr>
          <p:cNvSpPr txBox="1"/>
          <p:nvPr/>
        </p:nvSpPr>
        <p:spPr>
          <a:xfrm>
            <a:off x="1672331" y="4267200"/>
            <a:ext cx="1772579" cy="281295"/>
          </a:xfrm>
          <a:prstGeom prst="rect">
            <a:avLst/>
          </a:prstGeom>
          <a:noFill/>
        </p:spPr>
        <p:txBody>
          <a:bodyPr wrap="square" rtlCol="0">
            <a:spAutoFit/>
          </a:bodyPr>
          <a:lstStyle/>
          <a:p>
            <a:pPr algn="ctr">
              <a:lnSpc>
                <a:spcPts val="1600"/>
              </a:lnSpc>
              <a:spcBef>
                <a:spcPts val="600"/>
              </a:spcBef>
            </a:pPr>
            <a:r>
              <a:rPr lang="en-US" sz="1200" b="1" dirty="0"/>
              <a:t>52.2</a:t>
            </a:r>
            <a:r>
              <a:rPr lang="el-GR" sz="1200" b="1" dirty="0">
                <a:sym typeface="Symbol" pitchFamily="2" charset="2"/>
              </a:rPr>
              <a:t> μ</a:t>
            </a:r>
            <a:r>
              <a:rPr lang="en-US" sz="1200" b="1" dirty="0"/>
              <a:t>m </a:t>
            </a:r>
          </a:p>
        </p:txBody>
      </p:sp>
      <p:sp>
        <p:nvSpPr>
          <p:cNvPr id="10" name="TextBox 9">
            <a:extLst>
              <a:ext uri="{FF2B5EF4-FFF2-40B4-BE49-F238E27FC236}">
                <a16:creationId xmlns:a16="http://schemas.microsoft.com/office/drawing/2014/main" id="{AD2FD68A-1336-B941-A173-6794C08553B7}"/>
              </a:ext>
            </a:extLst>
          </p:cNvPr>
          <p:cNvSpPr txBox="1"/>
          <p:nvPr/>
        </p:nvSpPr>
        <p:spPr>
          <a:xfrm>
            <a:off x="4041965" y="4267200"/>
            <a:ext cx="1772579" cy="281295"/>
          </a:xfrm>
          <a:prstGeom prst="rect">
            <a:avLst/>
          </a:prstGeom>
          <a:noFill/>
        </p:spPr>
        <p:txBody>
          <a:bodyPr wrap="square" rtlCol="0">
            <a:spAutoFit/>
          </a:bodyPr>
          <a:lstStyle/>
          <a:p>
            <a:pPr algn="ctr">
              <a:lnSpc>
                <a:spcPts val="1600"/>
              </a:lnSpc>
              <a:spcBef>
                <a:spcPts val="600"/>
              </a:spcBef>
            </a:pPr>
            <a:r>
              <a:rPr lang="en-US" sz="1200" b="1" dirty="0"/>
              <a:t>53.7</a:t>
            </a:r>
            <a:r>
              <a:rPr lang="el-GR" sz="1200" b="1">
                <a:sym typeface="Symbol" pitchFamily="2" charset="2"/>
              </a:rPr>
              <a:t> μ</a:t>
            </a:r>
            <a:r>
              <a:rPr lang="en-US" sz="1200" b="1" dirty="0"/>
              <a:t>m</a:t>
            </a:r>
          </a:p>
        </p:txBody>
      </p:sp>
      <p:sp>
        <p:nvSpPr>
          <p:cNvPr id="11" name="TextBox 10">
            <a:extLst>
              <a:ext uri="{FF2B5EF4-FFF2-40B4-BE49-F238E27FC236}">
                <a16:creationId xmlns:a16="http://schemas.microsoft.com/office/drawing/2014/main" id="{1E5969C8-7893-564C-92B4-CE979047CB67}"/>
              </a:ext>
            </a:extLst>
          </p:cNvPr>
          <p:cNvSpPr txBox="1"/>
          <p:nvPr/>
        </p:nvSpPr>
        <p:spPr>
          <a:xfrm rot="16200000">
            <a:off x="-503576" y="2541209"/>
            <a:ext cx="2176399" cy="537135"/>
          </a:xfrm>
          <a:prstGeom prst="rect">
            <a:avLst/>
          </a:prstGeom>
          <a:noFill/>
        </p:spPr>
        <p:txBody>
          <a:bodyPr wrap="square" rtlCol="0">
            <a:spAutoFit/>
          </a:bodyPr>
          <a:lstStyle/>
          <a:p>
            <a:pPr algn="ctr">
              <a:lnSpc>
                <a:spcPts val="1800"/>
              </a:lnSpc>
              <a:spcBef>
                <a:spcPts val="600"/>
              </a:spcBef>
            </a:pPr>
            <a:r>
              <a:rPr lang="en-US" sz="1400" b="1" dirty="0"/>
              <a:t>Median change in FCT</a:t>
            </a:r>
            <a:r>
              <a:rPr lang="en-US" sz="1400" b="1" baseline="30000" dirty="0"/>
              <a:t>a</a:t>
            </a:r>
            <a:r>
              <a:rPr lang="en-US" sz="1400" b="1" dirty="0"/>
              <a:t> (</a:t>
            </a:r>
            <a:r>
              <a:rPr lang="el-GR" sz="1400" b="1">
                <a:sym typeface="Symbol" pitchFamily="2" charset="2"/>
              </a:rPr>
              <a:t>μ</a:t>
            </a:r>
            <a:r>
              <a:rPr lang="en-US" sz="1400" b="1"/>
              <a:t>m</a:t>
            </a:r>
            <a:r>
              <a:rPr lang="en-US" sz="1400" b="1" dirty="0"/>
              <a:t>) </a:t>
            </a:r>
          </a:p>
        </p:txBody>
      </p:sp>
      <p:sp>
        <p:nvSpPr>
          <p:cNvPr id="12" name="TextBox 11">
            <a:extLst>
              <a:ext uri="{FF2B5EF4-FFF2-40B4-BE49-F238E27FC236}">
                <a16:creationId xmlns:a16="http://schemas.microsoft.com/office/drawing/2014/main" id="{E0D5EEB4-A15D-A546-99F9-572A6B7046DA}"/>
              </a:ext>
            </a:extLst>
          </p:cNvPr>
          <p:cNvSpPr txBox="1"/>
          <p:nvPr/>
        </p:nvSpPr>
        <p:spPr>
          <a:xfrm>
            <a:off x="2969461" y="2757592"/>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0.04</a:t>
            </a:r>
          </a:p>
        </p:txBody>
      </p:sp>
      <p:sp>
        <p:nvSpPr>
          <p:cNvPr id="15" name="TextBox 14">
            <a:extLst>
              <a:ext uri="{FF2B5EF4-FFF2-40B4-BE49-F238E27FC236}">
                <a16:creationId xmlns:a16="http://schemas.microsoft.com/office/drawing/2014/main" id="{6AD42B05-039D-8548-BB2E-3C6A22884B9F}"/>
              </a:ext>
            </a:extLst>
          </p:cNvPr>
          <p:cNvSpPr txBox="1"/>
          <p:nvPr/>
        </p:nvSpPr>
        <p:spPr>
          <a:xfrm>
            <a:off x="6238874" y="1343054"/>
            <a:ext cx="5581651" cy="308341"/>
          </a:xfrm>
          <a:prstGeom prst="rect">
            <a:avLst/>
          </a:prstGeom>
          <a:noFill/>
        </p:spPr>
        <p:txBody>
          <a:bodyPr wrap="square" lIns="0" tIns="0" rIns="0" bIns="0" rtlCol="0">
            <a:noAutofit/>
          </a:bodyPr>
          <a:lstStyle/>
          <a:p>
            <a:pPr algn="ctr">
              <a:lnSpc>
                <a:spcPts val="1800"/>
              </a:lnSpc>
            </a:pPr>
            <a:r>
              <a:rPr lang="en-GB" sz="1400" b="1" dirty="0">
                <a:solidFill>
                  <a:schemeClr val="accent1"/>
                </a:solidFill>
              </a:rPr>
              <a:t>Lipid-Rich Plaque Region Endpoint on OCT:</a:t>
            </a:r>
          </a:p>
          <a:p>
            <a:pPr algn="ctr">
              <a:lnSpc>
                <a:spcPts val="1800"/>
              </a:lnSpc>
            </a:pPr>
            <a:r>
              <a:rPr lang="en-GB" sz="1400" b="1" dirty="0">
                <a:solidFill>
                  <a:schemeClr val="accent1"/>
                </a:solidFill>
              </a:rPr>
              <a:t>Maximum Lipid Arc </a:t>
            </a:r>
            <a:r>
              <a:rPr lang="en-GB" sz="1400" b="1" dirty="0">
                <a:solidFill>
                  <a:srgbClr val="007CC2"/>
                </a:solidFill>
              </a:rPr>
              <a:t>(</a:t>
            </a:r>
            <a:r>
              <a:rPr lang="en-US" sz="1400" b="1" dirty="0">
                <a:solidFill>
                  <a:srgbClr val="007CC2"/>
                </a:solidFill>
              </a:rPr>
              <a:t>°)</a:t>
            </a:r>
            <a:r>
              <a:rPr lang="en-GB" sz="1400" b="1" baseline="30000" dirty="0">
                <a:solidFill>
                  <a:schemeClr val="accent1"/>
                </a:solidFill>
              </a:rPr>
              <a:t>1</a:t>
            </a:r>
            <a:endParaRPr lang="en-GB" sz="1400" b="1" dirty="0">
              <a:solidFill>
                <a:schemeClr val="accent1"/>
              </a:solidFill>
            </a:endParaRPr>
          </a:p>
        </p:txBody>
      </p:sp>
      <p:sp>
        <p:nvSpPr>
          <p:cNvPr id="18" name="TextBox 17">
            <a:extLst>
              <a:ext uri="{FF2B5EF4-FFF2-40B4-BE49-F238E27FC236}">
                <a16:creationId xmlns:a16="http://schemas.microsoft.com/office/drawing/2014/main" id="{4FEB0184-54BC-A247-B630-C2CE40715E32}"/>
              </a:ext>
            </a:extLst>
          </p:cNvPr>
          <p:cNvSpPr txBox="1"/>
          <p:nvPr/>
        </p:nvSpPr>
        <p:spPr>
          <a:xfrm>
            <a:off x="6191130" y="4267200"/>
            <a:ext cx="1772579" cy="486480"/>
          </a:xfrm>
          <a:prstGeom prst="rect">
            <a:avLst/>
          </a:prstGeom>
          <a:noFill/>
        </p:spPr>
        <p:txBody>
          <a:bodyPr wrap="square" rtlCol="0">
            <a:spAutoFit/>
          </a:bodyPr>
          <a:lstStyle/>
          <a:p>
            <a:pPr>
              <a:lnSpc>
                <a:spcPts val="1600"/>
              </a:lnSpc>
              <a:spcBef>
                <a:spcPts val="600"/>
              </a:spcBef>
            </a:pPr>
            <a:r>
              <a:rPr lang="en-US" sz="1200" b="1" dirty="0"/>
              <a:t>Baseline maximum lipid arc:</a:t>
            </a:r>
          </a:p>
        </p:txBody>
      </p:sp>
      <p:sp>
        <p:nvSpPr>
          <p:cNvPr id="19" name="TextBox 18">
            <a:extLst>
              <a:ext uri="{FF2B5EF4-FFF2-40B4-BE49-F238E27FC236}">
                <a16:creationId xmlns:a16="http://schemas.microsoft.com/office/drawing/2014/main" id="{822CC97E-B346-CF43-BDB9-CCDA95DF42AE}"/>
              </a:ext>
            </a:extLst>
          </p:cNvPr>
          <p:cNvSpPr txBox="1"/>
          <p:nvPr/>
        </p:nvSpPr>
        <p:spPr>
          <a:xfrm>
            <a:off x="7356677" y="4267200"/>
            <a:ext cx="1772579" cy="281295"/>
          </a:xfrm>
          <a:prstGeom prst="rect">
            <a:avLst/>
          </a:prstGeom>
          <a:noFill/>
        </p:spPr>
        <p:txBody>
          <a:bodyPr wrap="square" rtlCol="0">
            <a:spAutoFit/>
          </a:bodyPr>
          <a:lstStyle/>
          <a:p>
            <a:pPr algn="ctr">
              <a:lnSpc>
                <a:spcPts val="1600"/>
              </a:lnSpc>
              <a:spcBef>
                <a:spcPts val="600"/>
              </a:spcBef>
            </a:pPr>
            <a:r>
              <a:rPr lang="en-US" sz="1200" b="1" dirty="0"/>
              <a:t>229.9°</a:t>
            </a:r>
          </a:p>
        </p:txBody>
      </p:sp>
      <p:sp>
        <p:nvSpPr>
          <p:cNvPr id="20" name="TextBox 19">
            <a:extLst>
              <a:ext uri="{FF2B5EF4-FFF2-40B4-BE49-F238E27FC236}">
                <a16:creationId xmlns:a16="http://schemas.microsoft.com/office/drawing/2014/main" id="{27CB74F1-979F-2F47-8887-B466AD9379B3}"/>
              </a:ext>
            </a:extLst>
          </p:cNvPr>
          <p:cNvSpPr txBox="1"/>
          <p:nvPr/>
        </p:nvSpPr>
        <p:spPr>
          <a:xfrm>
            <a:off x="9726311" y="4267200"/>
            <a:ext cx="1772579" cy="281295"/>
          </a:xfrm>
          <a:prstGeom prst="rect">
            <a:avLst/>
          </a:prstGeom>
          <a:noFill/>
        </p:spPr>
        <p:txBody>
          <a:bodyPr wrap="square" rtlCol="0">
            <a:spAutoFit/>
          </a:bodyPr>
          <a:lstStyle/>
          <a:p>
            <a:pPr algn="ctr">
              <a:lnSpc>
                <a:spcPts val="1600"/>
              </a:lnSpc>
              <a:spcBef>
                <a:spcPts val="600"/>
              </a:spcBef>
            </a:pPr>
            <a:r>
              <a:rPr lang="en-US" sz="1200" b="1" dirty="0"/>
              <a:t>238.1°</a:t>
            </a:r>
          </a:p>
        </p:txBody>
      </p:sp>
      <p:sp>
        <p:nvSpPr>
          <p:cNvPr id="21" name="TextBox 20">
            <a:extLst>
              <a:ext uri="{FF2B5EF4-FFF2-40B4-BE49-F238E27FC236}">
                <a16:creationId xmlns:a16="http://schemas.microsoft.com/office/drawing/2014/main" id="{CD3439FA-F2C4-A241-AF27-C8D5A4CA726C}"/>
              </a:ext>
            </a:extLst>
          </p:cNvPr>
          <p:cNvSpPr txBox="1"/>
          <p:nvPr/>
        </p:nvSpPr>
        <p:spPr>
          <a:xfrm rot="16200000">
            <a:off x="5278176" y="2595378"/>
            <a:ext cx="2284736" cy="537135"/>
          </a:xfrm>
          <a:prstGeom prst="rect">
            <a:avLst/>
          </a:prstGeom>
          <a:noFill/>
        </p:spPr>
        <p:txBody>
          <a:bodyPr wrap="square" rtlCol="0">
            <a:spAutoFit/>
          </a:bodyPr>
          <a:lstStyle/>
          <a:p>
            <a:pPr algn="ctr">
              <a:lnSpc>
                <a:spcPts val="1800"/>
              </a:lnSpc>
              <a:spcBef>
                <a:spcPts val="600"/>
              </a:spcBef>
            </a:pPr>
            <a:r>
              <a:rPr lang="en-US" sz="1400" b="1" dirty="0"/>
              <a:t>Median change in FCT</a:t>
            </a:r>
            <a:r>
              <a:rPr lang="en-US" sz="1400" b="1" baseline="30000" dirty="0"/>
              <a:t>a</a:t>
            </a:r>
            <a:r>
              <a:rPr lang="en-US" sz="1400" b="1" dirty="0"/>
              <a:t> (</a:t>
            </a:r>
            <a:r>
              <a:rPr lang="el-GR" sz="1400" b="1" dirty="0">
                <a:sym typeface="Symbol" pitchFamily="2" charset="2"/>
              </a:rPr>
              <a:t>μ</a:t>
            </a:r>
            <a:r>
              <a:rPr lang="en-US" sz="1400" b="1" dirty="0"/>
              <a:t>m) </a:t>
            </a:r>
          </a:p>
        </p:txBody>
      </p:sp>
      <p:sp>
        <p:nvSpPr>
          <p:cNvPr id="22" name="TextBox 21">
            <a:extLst>
              <a:ext uri="{FF2B5EF4-FFF2-40B4-BE49-F238E27FC236}">
                <a16:creationId xmlns:a16="http://schemas.microsoft.com/office/drawing/2014/main" id="{4C96AEFD-6329-1944-81B9-AEE6483A967C}"/>
              </a:ext>
            </a:extLst>
          </p:cNvPr>
          <p:cNvSpPr txBox="1"/>
          <p:nvPr/>
        </p:nvSpPr>
        <p:spPr>
          <a:xfrm>
            <a:off x="8947556" y="3088150"/>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0.02</a:t>
            </a:r>
          </a:p>
        </p:txBody>
      </p:sp>
      <p:sp>
        <p:nvSpPr>
          <p:cNvPr id="27" name="Rectangle 26">
            <a:extLst>
              <a:ext uri="{FF2B5EF4-FFF2-40B4-BE49-F238E27FC236}">
                <a16:creationId xmlns:a16="http://schemas.microsoft.com/office/drawing/2014/main" id="{995C29C5-2E89-984E-AFFE-FD3C2CA2FCDF}"/>
              </a:ext>
            </a:extLst>
          </p:cNvPr>
          <p:cNvSpPr/>
          <p:nvPr/>
        </p:nvSpPr>
        <p:spPr>
          <a:xfrm>
            <a:off x="192088" y="4820186"/>
            <a:ext cx="11807825" cy="677108"/>
          </a:xfrm>
          <a:prstGeom prst="rect">
            <a:avLst/>
          </a:prstGeom>
          <a:solidFill>
            <a:schemeClr val="accent1"/>
          </a:solidFill>
        </p:spPr>
        <p:txBody>
          <a:bodyPr wrap="square" lIns="72000" tIns="91440" rIns="91440" bIns="91440" anchor="ctr">
            <a:spAutoFit/>
          </a:bodyPr>
          <a:lstStyle/>
          <a:p>
            <a:pPr algn="ctr">
              <a:spcBef>
                <a:spcPts val="200"/>
              </a:spcBef>
            </a:pPr>
            <a:r>
              <a:rPr lang="en-GB" sz="1600" b="1" dirty="0">
                <a:solidFill>
                  <a:schemeClr val="bg1"/>
                </a:solidFill>
              </a:rPr>
              <a:t>Addition of evolocumab to statins resulted in significant change in the minimum FCT as well as in the maximum lipid arc within the lipid-rich plaque regions than background statins alone.</a:t>
            </a:r>
            <a:r>
              <a:rPr lang="en-GB" sz="1600" b="1" baseline="30000" dirty="0">
                <a:solidFill>
                  <a:schemeClr val="bg1"/>
                </a:solidFill>
              </a:rPr>
              <a:t>1</a:t>
            </a:r>
          </a:p>
        </p:txBody>
      </p:sp>
      <p:sp>
        <p:nvSpPr>
          <p:cNvPr id="13" name="Title 12">
            <a:extLst>
              <a:ext uri="{FF2B5EF4-FFF2-40B4-BE49-F238E27FC236}">
                <a16:creationId xmlns:a16="http://schemas.microsoft.com/office/drawing/2014/main" id="{296A644C-A8C5-49B7-8C0E-472CBC26E43A}"/>
              </a:ext>
            </a:extLst>
          </p:cNvPr>
          <p:cNvSpPr>
            <a:spLocks noGrp="1"/>
          </p:cNvSpPr>
          <p:nvPr>
            <p:ph type="title"/>
          </p:nvPr>
        </p:nvSpPr>
        <p:spPr/>
        <p:txBody>
          <a:bodyPr/>
          <a:lstStyle/>
          <a:p>
            <a:r>
              <a:rPr lang="en-US" sz="2300" noProof="0" dirty="0"/>
              <a:t>Larger Changes in Minimum FCT and Maximum Lipid Arc Within the Lipid-Rich Plaque Regions Were Observed in the Evolocumab Groups vs the Placebo Group</a:t>
            </a:r>
          </a:p>
        </p:txBody>
      </p:sp>
      <p:sp>
        <p:nvSpPr>
          <p:cNvPr id="30" name="TextBox 29">
            <a:extLst>
              <a:ext uri="{FF2B5EF4-FFF2-40B4-BE49-F238E27FC236}">
                <a16:creationId xmlns:a16="http://schemas.microsoft.com/office/drawing/2014/main" id="{5CD66994-04AB-224B-A781-0E7936E694D1}"/>
              </a:ext>
            </a:extLst>
          </p:cNvPr>
          <p:cNvSpPr txBox="1"/>
          <p:nvPr/>
        </p:nvSpPr>
        <p:spPr>
          <a:xfrm>
            <a:off x="2818191" y="3910055"/>
            <a:ext cx="799122" cy="224829"/>
          </a:xfrm>
          <a:prstGeom prst="rect">
            <a:avLst/>
          </a:prstGeom>
          <a:noFill/>
        </p:spPr>
        <p:txBody>
          <a:bodyPr wrap="square" lIns="0" tIns="0" rIns="0" bIns="0" rtlCol="0">
            <a:noAutofit/>
          </a:bodyPr>
          <a:lstStyle/>
          <a:p>
            <a:r>
              <a:rPr lang="en-GB" sz="1400" dirty="0"/>
              <a:t>(n = 81)</a:t>
            </a:r>
          </a:p>
        </p:txBody>
      </p:sp>
      <p:sp>
        <p:nvSpPr>
          <p:cNvPr id="31" name="TextBox 30">
            <a:extLst>
              <a:ext uri="{FF2B5EF4-FFF2-40B4-BE49-F238E27FC236}">
                <a16:creationId xmlns:a16="http://schemas.microsoft.com/office/drawing/2014/main" id="{9E8398D3-78F3-8F4F-A5D4-206D8D786BA6}"/>
              </a:ext>
            </a:extLst>
          </p:cNvPr>
          <p:cNvSpPr txBox="1"/>
          <p:nvPr/>
        </p:nvSpPr>
        <p:spPr>
          <a:xfrm>
            <a:off x="5283140" y="3909101"/>
            <a:ext cx="799122" cy="224829"/>
          </a:xfrm>
          <a:prstGeom prst="rect">
            <a:avLst/>
          </a:prstGeom>
          <a:noFill/>
        </p:spPr>
        <p:txBody>
          <a:bodyPr wrap="square" lIns="0" tIns="0" rIns="0" bIns="0" rtlCol="0">
            <a:noAutofit/>
          </a:bodyPr>
          <a:lstStyle/>
          <a:p>
            <a:r>
              <a:rPr lang="en-GB" sz="1400" dirty="0"/>
              <a:t>(n = 80)</a:t>
            </a:r>
          </a:p>
        </p:txBody>
      </p:sp>
      <p:sp>
        <p:nvSpPr>
          <p:cNvPr id="32" name="TextBox 31">
            <a:extLst>
              <a:ext uri="{FF2B5EF4-FFF2-40B4-BE49-F238E27FC236}">
                <a16:creationId xmlns:a16="http://schemas.microsoft.com/office/drawing/2014/main" id="{A02A181F-7C90-744E-B4C9-C807EE1E5CCE}"/>
              </a:ext>
            </a:extLst>
          </p:cNvPr>
          <p:cNvSpPr txBox="1"/>
          <p:nvPr/>
        </p:nvSpPr>
        <p:spPr>
          <a:xfrm>
            <a:off x="8633150" y="3938618"/>
            <a:ext cx="799122" cy="224829"/>
          </a:xfrm>
          <a:prstGeom prst="rect">
            <a:avLst/>
          </a:prstGeom>
          <a:noFill/>
        </p:spPr>
        <p:txBody>
          <a:bodyPr wrap="square" lIns="0" tIns="0" rIns="0" bIns="0" rtlCol="0">
            <a:noAutofit/>
          </a:bodyPr>
          <a:lstStyle/>
          <a:p>
            <a:r>
              <a:rPr lang="en-GB" sz="1400" dirty="0"/>
              <a:t>(n = 81)</a:t>
            </a:r>
          </a:p>
        </p:txBody>
      </p:sp>
      <p:sp>
        <p:nvSpPr>
          <p:cNvPr id="33" name="TextBox 32">
            <a:extLst>
              <a:ext uri="{FF2B5EF4-FFF2-40B4-BE49-F238E27FC236}">
                <a16:creationId xmlns:a16="http://schemas.microsoft.com/office/drawing/2014/main" id="{851417B1-6B77-F54E-92F5-CE071F8870A2}"/>
              </a:ext>
            </a:extLst>
          </p:cNvPr>
          <p:cNvSpPr txBox="1"/>
          <p:nvPr/>
        </p:nvSpPr>
        <p:spPr>
          <a:xfrm>
            <a:off x="11171669" y="3937664"/>
            <a:ext cx="799122" cy="224829"/>
          </a:xfrm>
          <a:prstGeom prst="rect">
            <a:avLst/>
          </a:prstGeom>
          <a:noFill/>
        </p:spPr>
        <p:txBody>
          <a:bodyPr wrap="square" lIns="0" tIns="0" rIns="0" bIns="0" rtlCol="0">
            <a:noAutofit/>
          </a:bodyPr>
          <a:lstStyle/>
          <a:p>
            <a:r>
              <a:rPr lang="en-GB" sz="1400" dirty="0"/>
              <a:t>(n = 80)</a:t>
            </a:r>
          </a:p>
        </p:txBody>
      </p:sp>
      <p:grpSp>
        <p:nvGrpSpPr>
          <p:cNvPr id="35" name="Group 34">
            <a:extLst>
              <a:ext uri="{FF2B5EF4-FFF2-40B4-BE49-F238E27FC236}">
                <a16:creationId xmlns:a16="http://schemas.microsoft.com/office/drawing/2014/main" id="{EAAE2354-662A-4AAD-90D7-A796C30C14A3}"/>
              </a:ext>
            </a:extLst>
          </p:cNvPr>
          <p:cNvGrpSpPr/>
          <p:nvPr/>
        </p:nvGrpSpPr>
        <p:grpSpPr>
          <a:xfrm>
            <a:off x="1604997" y="3148067"/>
            <a:ext cx="1653978" cy="307832"/>
            <a:chOff x="1480175" y="3152367"/>
            <a:chExt cx="1653978" cy="307832"/>
          </a:xfrm>
        </p:grpSpPr>
        <p:grpSp>
          <p:nvGrpSpPr>
            <p:cNvPr id="36" name="Group 35">
              <a:extLst>
                <a:ext uri="{FF2B5EF4-FFF2-40B4-BE49-F238E27FC236}">
                  <a16:creationId xmlns:a16="http://schemas.microsoft.com/office/drawing/2014/main" id="{DDC64021-B6C3-4601-81F0-2DC8A2B6C2F7}"/>
                </a:ext>
              </a:extLst>
            </p:cNvPr>
            <p:cNvGrpSpPr/>
            <p:nvPr/>
          </p:nvGrpSpPr>
          <p:grpSpPr>
            <a:xfrm>
              <a:off x="1480175" y="3152367"/>
              <a:ext cx="1653978" cy="307832"/>
              <a:chOff x="1480175" y="3152367"/>
              <a:chExt cx="1653978" cy="307832"/>
            </a:xfrm>
          </p:grpSpPr>
          <p:sp>
            <p:nvSpPr>
              <p:cNvPr id="38" name="Triangle 151">
                <a:extLst>
                  <a:ext uri="{FF2B5EF4-FFF2-40B4-BE49-F238E27FC236}">
                    <a16:creationId xmlns:a16="http://schemas.microsoft.com/office/drawing/2014/main" id="{E44B3C11-9633-426D-A1E6-710217DB6026}"/>
                  </a:ext>
                </a:extLst>
              </p:cNvPr>
              <p:cNvSpPr/>
              <p:nvPr/>
            </p:nvSpPr>
            <p:spPr>
              <a:xfrm>
                <a:off x="1480175" y="3152367"/>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39" name="Triangle 151">
                <a:extLst>
                  <a:ext uri="{FF2B5EF4-FFF2-40B4-BE49-F238E27FC236}">
                    <a16:creationId xmlns:a16="http://schemas.microsoft.com/office/drawing/2014/main" id="{005CA60D-6EF1-46D8-A775-2201A2E7F865}"/>
                  </a:ext>
                </a:extLst>
              </p:cNvPr>
              <p:cNvSpPr/>
              <p:nvPr/>
            </p:nvSpPr>
            <p:spPr>
              <a:xfrm>
                <a:off x="1480175" y="3152367"/>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37" name="TextBox 36">
              <a:extLst>
                <a:ext uri="{FF2B5EF4-FFF2-40B4-BE49-F238E27FC236}">
                  <a16:creationId xmlns:a16="http://schemas.microsoft.com/office/drawing/2014/main" id="{478BE7DA-B963-4909-9041-76F85E9AE62D}"/>
                </a:ext>
              </a:extLst>
            </p:cNvPr>
            <p:cNvSpPr txBox="1"/>
            <p:nvPr/>
          </p:nvSpPr>
          <p:spPr>
            <a:xfrm>
              <a:off x="2040905" y="3238974"/>
              <a:ext cx="532518" cy="215444"/>
            </a:xfrm>
            <a:prstGeom prst="rect">
              <a:avLst/>
            </a:prstGeom>
            <a:noFill/>
          </p:spPr>
          <p:txBody>
            <a:bodyPr wrap="none" lIns="91440" tIns="0" rIns="91440" bIns="0" rtlCol="0">
              <a:spAutoFit/>
            </a:bodyPr>
            <a:lstStyle/>
            <a:p>
              <a:pPr algn="ctr"/>
              <a:r>
                <a:rPr lang="en-US" sz="1400" b="1" dirty="0">
                  <a:solidFill>
                    <a:schemeClr val="bg1"/>
                  </a:solidFill>
                </a:rPr>
                <a:t>24.0</a:t>
              </a:r>
            </a:p>
          </p:txBody>
        </p:sp>
      </p:grpSp>
      <p:grpSp>
        <p:nvGrpSpPr>
          <p:cNvPr id="40" name="Group 39">
            <a:extLst>
              <a:ext uri="{FF2B5EF4-FFF2-40B4-BE49-F238E27FC236}">
                <a16:creationId xmlns:a16="http://schemas.microsoft.com/office/drawing/2014/main" id="{D55576F5-15F9-48CF-96C7-7096FF6DC5EC}"/>
              </a:ext>
            </a:extLst>
          </p:cNvPr>
          <p:cNvGrpSpPr/>
          <p:nvPr/>
        </p:nvGrpSpPr>
        <p:grpSpPr>
          <a:xfrm>
            <a:off x="3889290" y="2721886"/>
            <a:ext cx="1653978" cy="307832"/>
            <a:chOff x="3887478" y="2496502"/>
            <a:chExt cx="1653978" cy="307832"/>
          </a:xfrm>
        </p:grpSpPr>
        <p:grpSp>
          <p:nvGrpSpPr>
            <p:cNvPr id="41" name="Group 40">
              <a:extLst>
                <a:ext uri="{FF2B5EF4-FFF2-40B4-BE49-F238E27FC236}">
                  <a16:creationId xmlns:a16="http://schemas.microsoft.com/office/drawing/2014/main" id="{C270341B-6D16-480B-8512-2A059F386A53}"/>
                </a:ext>
              </a:extLst>
            </p:cNvPr>
            <p:cNvGrpSpPr/>
            <p:nvPr/>
          </p:nvGrpSpPr>
          <p:grpSpPr>
            <a:xfrm>
              <a:off x="3887478" y="2496502"/>
              <a:ext cx="1653978" cy="307832"/>
              <a:chOff x="3887478" y="2496502"/>
              <a:chExt cx="1653978" cy="307832"/>
            </a:xfrm>
          </p:grpSpPr>
          <p:sp>
            <p:nvSpPr>
              <p:cNvPr id="43" name="Triangle 151">
                <a:extLst>
                  <a:ext uri="{FF2B5EF4-FFF2-40B4-BE49-F238E27FC236}">
                    <a16:creationId xmlns:a16="http://schemas.microsoft.com/office/drawing/2014/main" id="{D65BE32E-FC4D-4D1A-A079-BBE20B93996B}"/>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44" name="Triangle 151">
                <a:extLst>
                  <a:ext uri="{FF2B5EF4-FFF2-40B4-BE49-F238E27FC236}">
                    <a16:creationId xmlns:a16="http://schemas.microsoft.com/office/drawing/2014/main" id="{DB5D250F-AFDD-4FFE-A935-4EEB5B600AE4}"/>
                  </a:ext>
                </a:extLst>
              </p:cNvPr>
              <p:cNvSpPr/>
              <p:nvPr/>
            </p:nvSpPr>
            <p:spPr>
              <a:xfrm>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2" name="TextBox 41">
              <a:extLst>
                <a:ext uri="{FF2B5EF4-FFF2-40B4-BE49-F238E27FC236}">
                  <a16:creationId xmlns:a16="http://schemas.microsoft.com/office/drawing/2014/main" id="{CD9A11D7-7BD1-430B-8837-F12BF17FD4CD}"/>
                </a:ext>
              </a:extLst>
            </p:cNvPr>
            <p:cNvSpPr txBox="1"/>
            <p:nvPr/>
          </p:nvSpPr>
          <p:spPr>
            <a:xfrm>
              <a:off x="4448208" y="2582726"/>
              <a:ext cx="532518" cy="215444"/>
            </a:xfrm>
            <a:prstGeom prst="rect">
              <a:avLst/>
            </a:prstGeom>
            <a:noFill/>
          </p:spPr>
          <p:txBody>
            <a:bodyPr wrap="none" lIns="91440" tIns="0" rIns="91440" bIns="0" rtlCol="0">
              <a:spAutoFit/>
            </a:bodyPr>
            <a:lstStyle/>
            <a:p>
              <a:pPr algn="ctr"/>
              <a:r>
                <a:rPr lang="en-US" sz="1400" b="1" dirty="0">
                  <a:solidFill>
                    <a:schemeClr val="bg1"/>
                  </a:solidFill>
                </a:rPr>
                <a:t>39.0</a:t>
              </a:r>
            </a:p>
          </p:txBody>
        </p:sp>
      </p:grpSp>
      <p:grpSp>
        <p:nvGrpSpPr>
          <p:cNvPr id="4" name="Group 3">
            <a:extLst>
              <a:ext uri="{FF2B5EF4-FFF2-40B4-BE49-F238E27FC236}">
                <a16:creationId xmlns:a16="http://schemas.microsoft.com/office/drawing/2014/main" id="{888358A1-5FF4-4F2E-84CB-BC563E3EB97A}"/>
              </a:ext>
            </a:extLst>
          </p:cNvPr>
          <p:cNvGrpSpPr/>
          <p:nvPr/>
        </p:nvGrpSpPr>
        <p:grpSpPr>
          <a:xfrm>
            <a:off x="9838886" y="3131196"/>
            <a:ext cx="1653978" cy="307832"/>
            <a:chOff x="9838886" y="3131196"/>
            <a:chExt cx="1653978" cy="307832"/>
          </a:xfrm>
        </p:grpSpPr>
        <p:grpSp>
          <p:nvGrpSpPr>
            <p:cNvPr id="47" name="Group 46">
              <a:extLst>
                <a:ext uri="{FF2B5EF4-FFF2-40B4-BE49-F238E27FC236}">
                  <a16:creationId xmlns:a16="http://schemas.microsoft.com/office/drawing/2014/main" id="{BEE931E3-068E-4811-B836-1B4B407B9846}"/>
                </a:ext>
              </a:extLst>
            </p:cNvPr>
            <p:cNvGrpSpPr/>
            <p:nvPr/>
          </p:nvGrpSpPr>
          <p:grpSpPr>
            <a:xfrm flipH="1">
              <a:off x="9838886" y="3131196"/>
              <a:ext cx="1653978" cy="307832"/>
              <a:chOff x="3887478" y="2496502"/>
              <a:chExt cx="1653978" cy="307832"/>
            </a:xfrm>
          </p:grpSpPr>
          <p:sp>
            <p:nvSpPr>
              <p:cNvPr id="49" name="Triangle 151">
                <a:extLst>
                  <a:ext uri="{FF2B5EF4-FFF2-40B4-BE49-F238E27FC236}">
                    <a16:creationId xmlns:a16="http://schemas.microsoft.com/office/drawing/2014/main" id="{40E0630D-C5BA-4523-A8B2-688D15A703AA}"/>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50" name="Triangle 151">
                <a:extLst>
                  <a:ext uri="{FF2B5EF4-FFF2-40B4-BE49-F238E27FC236}">
                    <a16:creationId xmlns:a16="http://schemas.microsoft.com/office/drawing/2014/main" id="{148FDB7B-9347-4194-B61F-342FCB8DD1B2}"/>
                  </a:ext>
                </a:extLst>
              </p:cNvPr>
              <p:cNvSpPr/>
              <p:nvPr/>
            </p:nvSpPr>
            <p:spPr>
              <a:xfrm flipV="1">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8" name="TextBox 47">
              <a:extLst>
                <a:ext uri="{FF2B5EF4-FFF2-40B4-BE49-F238E27FC236}">
                  <a16:creationId xmlns:a16="http://schemas.microsoft.com/office/drawing/2014/main" id="{73C04998-78A9-406C-8B17-109EF8237587}"/>
                </a:ext>
              </a:extLst>
            </p:cNvPr>
            <p:cNvSpPr txBox="1"/>
            <p:nvPr/>
          </p:nvSpPr>
          <p:spPr>
            <a:xfrm flipH="1">
              <a:off x="10349923" y="3150711"/>
              <a:ext cx="631904" cy="215444"/>
            </a:xfrm>
            <a:prstGeom prst="rect">
              <a:avLst/>
            </a:prstGeom>
            <a:noFill/>
          </p:spPr>
          <p:txBody>
            <a:bodyPr wrap="none" lIns="91440" tIns="0" rIns="91440" bIns="0" rtlCol="0">
              <a:spAutoFit/>
            </a:bodyPr>
            <a:lstStyle/>
            <a:p>
              <a:pPr algn="ctr"/>
              <a:r>
                <a:rPr lang="en-US" sz="1400" b="1" dirty="0">
                  <a:solidFill>
                    <a:schemeClr val="bg1"/>
                  </a:solidFill>
                </a:rPr>
                <a:t>–52.0</a:t>
              </a:r>
            </a:p>
          </p:txBody>
        </p:sp>
      </p:grpSp>
      <p:grpSp>
        <p:nvGrpSpPr>
          <p:cNvPr id="62" name="Group 61">
            <a:extLst>
              <a:ext uri="{FF2B5EF4-FFF2-40B4-BE49-F238E27FC236}">
                <a16:creationId xmlns:a16="http://schemas.microsoft.com/office/drawing/2014/main" id="{986BCDB2-1910-4978-A62C-EDE662508B71}"/>
              </a:ext>
            </a:extLst>
          </p:cNvPr>
          <p:cNvGrpSpPr/>
          <p:nvPr/>
        </p:nvGrpSpPr>
        <p:grpSpPr>
          <a:xfrm flipH="1">
            <a:off x="7464171" y="2511702"/>
            <a:ext cx="1653978" cy="307832"/>
            <a:chOff x="3887478" y="2496502"/>
            <a:chExt cx="1653978" cy="307832"/>
          </a:xfrm>
        </p:grpSpPr>
        <p:grpSp>
          <p:nvGrpSpPr>
            <p:cNvPr id="63" name="Group 62">
              <a:extLst>
                <a:ext uri="{FF2B5EF4-FFF2-40B4-BE49-F238E27FC236}">
                  <a16:creationId xmlns:a16="http://schemas.microsoft.com/office/drawing/2014/main" id="{10892904-5203-4ACC-83EE-4711E18C07B3}"/>
                </a:ext>
              </a:extLst>
            </p:cNvPr>
            <p:cNvGrpSpPr/>
            <p:nvPr/>
          </p:nvGrpSpPr>
          <p:grpSpPr>
            <a:xfrm>
              <a:off x="3887478" y="2496502"/>
              <a:ext cx="1653978" cy="307832"/>
              <a:chOff x="3887478" y="2496502"/>
              <a:chExt cx="1653978" cy="307832"/>
            </a:xfrm>
          </p:grpSpPr>
          <p:sp>
            <p:nvSpPr>
              <p:cNvPr id="65" name="Triangle 151">
                <a:extLst>
                  <a:ext uri="{FF2B5EF4-FFF2-40B4-BE49-F238E27FC236}">
                    <a16:creationId xmlns:a16="http://schemas.microsoft.com/office/drawing/2014/main" id="{807B0CD3-A0B9-4A58-9E87-1A3AEC0808F6}"/>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66" name="Triangle 151">
                <a:extLst>
                  <a:ext uri="{FF2B5EF4-FFF2-40B4-BE49-F238E27FC236}">
                    <a16:creationId xmlns:a16="http://schemas.microsoft.com/office/drawing/2014/main" id="{F4864270-7929-4A49-9512-FD1BA61815F4}"/>
                  </a:ext>
                </a:extLst>
              </p:cNvPr>
              <p:cNvSpPr/>
              <p:nvPr/>
            </p:nvSpPr>
            <p:spPr>
              <a:xfrm flipV="1">
                <a:off x="3887478" y="2496502"/>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64" name="TextBox 63">
              <a:extLst>
                <a:ext uri="{FF2B5EF4-FFF2-40B4-BE49-F238E27FC236}">
                  <a16:creationId xmlns:a16="http://schemas.microsoft.com/office/drawing/2014/main" id="{03B78225-7632-45FC-A3D8-297D0D025414}"/>
                </a:ext>
              </a:extLst>
            </p:cNvPr>
            <p:cNvSpPr txBox="1"/>
            <p:nvPr/>
          </p:nvSpPr>
          <p:spPr>
            <a:xfrm>
              <a:off x="4398513" y="2516017"/>
              <a:ext cx="631904" cy="215444"/>
            </a:xfrm>
            <a:prstGeom prst="rect">
              <a:avLst/>
            </a:prstGeom>
            <a:noFill/>
          </p:spPr>
          <p:txBody>
            <a:bodyPr wrap="none" lIns="91440" tIns="0" rIns="91440" bIns="0" rtlCol="0">
              <a:spAutoFit/>
            </a:bodyPr>
            <a:lstStyle/>
            <a:p>
              <a:pPr algn="ctr"/>
              <a:r>
                <a:rPr lang="en-US" sz="1400" b="1" dirty="0">
                  <a:solidFill>
                    <a:schemeClr val="bg1"/>
                  </a:solidFill>
                </a:rPr>
                <a:t>–25.0</a:t>
              </a:r>
            </a:p>
          </p:txBody>
        </p:sp>
      </p:grpSp>
    </p:spTree>
    <p:extLst>
      <p:ext uri="{BB962C8B-B14F-4D97-AF65-F5344CB8AC3E}">
        <p14:creationId xmlns:p14="http://schemas.microsoft.com/office/powerpoint/2010/main" val="396392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Chart 30">
            <a:extLst>
              <a:ext uri="{FF2B5EF4-FFF2-40B4-BE49-F238E27FC236}">
                <a16:creationId xmlns:a16="http://schemas.microsoft.com/office/drawing/2014/main" id="{891C6F06-50C1-4342-8559-EA56237CB594}"/>
              </a:ext>
            </a:extLst>
          </p:cNvPr>
          <p:cNvGraphicFramePr/>
          <p:nvPr>
            <p:extLst>
              <p:ext uri="{D42A27DB-BD31-4B8C-83A1-F6EECF244321}">
                <p14:modId xmlns:p14="http://schemas.microsoft.com/office/powerpoint/2010/main" val="4290143034"/>
              </p:ext>
            </p:extLst>
          </p:nvPr>
        </p:nvGraphicFramePr>
        <p:xfrm>
          <a:off x="893665" y="1843323"/>
          <a:ext cx="5380463" cy="2369634"/>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1B50912F-18F6-FA4A-AB9C-A6CE4F10CAEB}"/>
              </a:ext>
            </a:extLst>
          </p:cNvPr>
          <p:cNvSpPr>
            <a:spLocks noGrp="1"/>
          </p:cNvSpPr>
          <p:nvPr>
            <p:ph sz="quarter" idx="10"/>
          </p:nvPr>
        </p:nvSpPr>
        <p:spPr>
          <a:xfrm>
            <a:off x="394335" y="5601295"/>
            <a:ext cx="11283614" cy="923330"/>
          </a:xfrm>
        </p:spPr>
        <p:txBody>
          <a:bodyPr/>
          <a:lstStyle/>
          <a:p>
            <a:r>
              <a:rPr lang="en-US" dirty="0"/>
              <a:t>Lipid length is usually measured by detection of sequential OCT frames within a lipid plaque segment, defined as a diffusely bordered signal-poor region with high attenuation by the signal-rich region covering </a:t>
            </a:r>
            <a:r>
              <a:rPr lang="en-US" dirty="0" err="1"/>
              <a:t>them.</a:t>
            </a:r>
            <a:r>
              <a:rPr lang="en-US" baseline="30000" dirty="0" err="1"/>
              <a:t>2</a:t>
            </a:r>
            <a:r>
              <a:rPr lang="en-US" baseline="30000" dirty="0"/>
              <a:t> </a:t>
            </a:r>
            <a:r>
              <a:rPr lang="en-US" sz="1000" noProof="0" dirty="0"/>
              <a:t>The primary and secondary endpoints were analyzed using ANCOVA.</a:t>
            </a:r>
            <a:r>
              <a:rPr lang="en-US" sz="1000" baseline="30000" noProof="0" dirty="0"/>
              <a:t>3</a:t>
            </a:r>
            <a:endParaRPr lang="en-US" dirty="0"/>
          </a:p>
          <a:p>
            <a:r>
              <a:rPr lang="en-US" baseline="30000" dirty="0"/>
              <a:t>a</a:t>
            </a:r>
            <a:r>
              <a:rPr lang="en-US" sz="1000" noProof="0" dirty="0"/>
              <a:t>Value for patients who had follow-up OCT imaging within the prespecified imaging window of week 48–52 (n = 110).</a:t>
            </a:r>
            <a:r>
              <a:rPr lang="en-US" sz="1000" baseline="30000" noProof="0" dirty="0"/>
              <a:t>1</a:t>
            </a:r>
          </a:p>
          <a:p>
            <a:r>
              <a:rPr lang="en-US" sz="1000" noProof="0" dirty="0"/>
              <a:t>ANCOVA, analysis of covariance; LS, least squares; OCT, optical coherence tomography.</a:t>
            </a:r>
          </a:p>
          <a:p>
            <a:r>
              <a:rPr lang="en-US" noProof="0" dirty="0"/>
              <a:t>1. Nicholls SJ, et al. [published online ahead of print March 16, 2022]. </a:t>
            </a:r>
            <a:r>
              <a:rPr lang="en-US" i="1" noProof="0" dirty="0"/>
              <a:t>JACC Cardiovasc Imaging</a:t>
            </a:r>
            <a:r>
              <a:rPr lang="en-US" noProof="0" dirty="0"/>
              <a:t>. doi:10.1016/j.jcmg.2022.03.002. </a:t>
            </a:r>
            <a:br>
              <a:rPr lang="en-US" noProof="0" dirty="0"/>
            </a:br>
            <a:r>
              <a:rPr lang="en-US" noProof="0" dirty="0"/>
              <a:t>2. Gnanadesigan M, et al. </a:t>
            </a:r>
            <a:r>
              <a:rPr lang="en-US" i="1" noProof="0" dirty="0"/>
              <a:t>Int J Cardiovasc Imaging</a:t>
            </a:r>
            <a:r>
              <a:rPr lang="en-US" noProof="0" dirty="0"/>
              <a:t>. 2017;33:5-11. 3. </a:t>
            </a:r>
            <a:r>
              <a:rPr lang="en-US" sz="1000" noProof="0" dirty="0"/>
              <a:t>Nicholls SJ, et al. </a:t>
            </a:r>
            <a:r>
              <a:rPr lang="en-US" sz="1000" i="1" noProof="0" dirty="0"/>
              <a:t>Cardiovasc </a:t>
            </a:r>
            <a:r>
              <a:rPr lang="en-US" sz="1000" i="1" noProof="0" dirty="0" err="1"/>
              <a:t>Diagn</a:t>
            </a:r>
            <a:r>
              <a:rPr lang="en-US" sz="1000" i="1" noProof="0" dirty="0"/>
              <a:t> </a:t>
            </a:r>
            <a:r>
              <a:rPr lang="en-US" sz="1000" i="1" noProof="0" dirty="0" err="1"/>
              <a:t>Ther</a:t>
            </a:r>
            <a:r>
              <a:rPr lang="en-US" sz="1000" noProof="0" dirty="0"/>
              <a:t>. 2021;11:120-129.</a:t>
            </a:r>
          </a:p>
        </p:txBody>
      </p:sp>
      <p:sp>
        <p:nvSpPr>
          <p:cNvPr id="5" name="TextBox 4">
            <a:extLst>
              <a:ext uri="{FF2B5EF4-FFF2-40B4-BE49-F238E27FC236}">
                <a16:creationId xmlns:a16="http://schemas.microsoft.com/office/drawing/2014/main" id="{2BCC86CD-0780-0A40-A1C6-144073A1CAAC}"/>
              </a:ext>
            </a:extLst>
          </p:cNvPr>
          <p:cNvSpPr txBox="1"/>
          <p:nvPr/>
        </p:nvSpPr>
        <p:spPr>
          <a:xfrm>
            <a:off x="381000" y="1511565"/>
            <a:ext cx="5857875" cy="308341"/>
          </a:xfrm>
          <a:prstGeom prst="rect">
            <a:avLst/>
          </a:prstGeom>
          <a:noFill/>
        </p:spPr>
        <p:txBody>
          <a:bodyPr wrap="square" lIns="0" tIns="0" rIns="0" bIns="0" rtlCol="0">
            <a:noAutofit/>
          </a:bodyPr>
          <a:lstStyle/>
          <a:p>
            <a:pPr algn="ctr"/>
            <a:r>
              <a:rPr lang="en-GB" sz="1600" b="1" dirty="0">
                <a:solidFill>
                  <a:schemeClr val="accent1"/>
                </a:solidFill>
              </a:rPr>
              <a:t>Lipid-Rich Plaque Region Endpoint on </a:t>
            </a:r>
            <a:r>
              <a:rPr lang="en-GB" sz="1600" b="1">
                <a:solidFill>
                  <a:schemeClr val="accent1"/>
                </a:solidFill>
              </a:rPr>
              <a:t>OCT:</a:t>
            </a:r>
            <a:r>
              <a:rPr lang="mr-IN" sz="1600" b="1">
                <a:solidFill>
                  <a:schemeClr val="accent1"/>
                </a:solidFill>
              </a:rPr>
              <a:t> </a:t>
            </a:r>
            <a:r>
              <a:rPr lang="en-GB" sz="1600" b="1">
                <a:solidFill>
                  <a:schemeClr val="accent1"/>
                </a:solidFill>
              </a:rPr>
              <a:t>Lipid </a:t>
            </a:r>
            <a:r>
              <a:rPr lang="en-GB" sz="1600" b="1" dirty="0">
                <a:solidFill>
                  <a:schemeClr val="accent1"/>
                </a:solidFill>
              </a:rPr>
              <a:t>Length</a:t>
            </a:r>
            <a:r>
              <a:rPr lang="en-GB" sz="1600" b="1" baseline="30000" dirty="0">
                <a:solidFill>
                  <a:schemeClr val="accent1"/>
                </a:solidFill>
              </a:rPr>
              <a:t>1</a:t>
            </a:r>
          </a:p>
        </p:txBody>
      </p:sp>
      <p:sp>
        <p:nvSpPr>
          <p:cNvPr id="8" name="TextBox 7">
            <a:extLst>
              <a:ext uri="{FF2B5EF4-FFF2-40B4-BE49-F238E27FC236}">
                <a16:creationId xmlns:a16="http://schemas.microsoft.com/office/drawing/2014/main" id="{D5C1C19B-6F42-B442-85EB-E8FF2B7E0404}"/>
              </a:ext>
            </a:extLst>
          </p:cNvPr>
          <p:cNvSpPr txBox="1"/>
          <p:nvPr/>
        </p:nvSpPr>
        <p:spPr>
          <a:xfrm>
            <a:off x="506784" y="4191000"/>
            <a:ext cx="1664087" cy="486480"/>
          </a:xfrm>
          <a:prstGeom prst="rect">
            <a:avLst/>
          </a:prstGeom>
          <a:noFill/>
        </p:spPr>
        <p:txBody>
          <a:bodyPr wrap="square" rtlCol="0">
            <a:spAutoFit/>
          </a:bodyPr>
          <a:lstStyle>
            <a:defPPr>
              <a:defRPr lang="en-US"/>
            </a:defPPr>
            <a:lvl1pPr>
              <a:lnSpc>
                <a:spcPts val="1600"/>
              </a:lnSpc>
              <a:spcBef>
                <a:spcPts val="600"/>
              </a:spcBef>
              <a:defRPr sz="1200" b="1"/>
            </a:lvl1pPr>
          </a:lstStyle>
          <a:p>
            <a:r>
              <a:rPr lang="en-US" dirty="0"/>
              <a:t>Baseline lipid length:</a:t>
            </a:r>
          </a:p>
        </p:txBody>
      </p:sp>
      <p:sp>
        <p:nvSpPr>
          <p:cNvPr id="9" name="TextBox 8">
            <a:extLst>
              <a:ext uri="{FF2B5EF4-FFF2-40B4-BE49-F238E27FC236}">
                <a16:creationId xmlns:a16="http://schemas.microsoft.com/office/drawing/2014/main" id="{EA8E1CB4-5481-9B4F-BB35-504CEB7F62B6}"/>
              </a:ext>
            </a:extLst>
          </p:cNvPr>
          <p:cNvSpPr txBox="1"/>
          <p:nvPr/>
        </p:nvSpPr>
        <p:spPr>
          <a:xfrm>
            <a:off x="1672331" y="4191000"/>
            <a:ext cx="1772579" cy="281295"/>
          </a:xfrm>
          <a:prstGeom prst="rect">
            <a:avLst/>
          </a:prstGeom>
          <a:noFill/>
        </p:spPr>
        <p:txBody>
          <a:bodyPr wrap="square" rtlCol="0">
            <a:spAutoFit/>
          </a:bodyPr>
          <a:lstStyle>
            <a:defPPr>
              <a:defRPr lang="en-US"/>
            </a:defPPr>
            <a:lvl1pPr>
              <a:lnSpc>
                <a:spcPts val="1600"/>
              </a:lnSpc>
              <a:spcBef>
                <a:spcPts val="600"/>
              </a:spcBef>
              <a:defRPr sz="1200" b="1"/>
            </a:lvl1pPr>
          </a:lstStyle>
          <a:p>
            <a:pPr algn="ctr"/>
            <a:r>
              <a:rPr lang="en-US" dirty="0"/>
              <a:t>14.0</a:t>
            </a:r>
          </a:p>
        </p:txBody>
      </p:sp>
      <p:sp>
        <p:nvSpPr>
          <p:cNvPr id="10" name="TextBox 9">
            <a:extLst>
              <a:ext uri="{FF2B5EF4-FFF2-40B4-BE49-F238E27FC236}">
                <a16:creationId xmlns:a16="http://schemas.microsoft.com/office/drawing/2014/main" id="{AD2FD68A-1336-B941-A173-6794C08553B7}"/>
              </a:ext>
            </a:extLst>
          </p:cNvPr>
          <p:cNvSpPr txBox="1"/>
          <p:nvPr/>
        </p:nvSpPr>
        <p:spPr>
          <a:xfrm>
            <a:off x="4041965" y="4191000"/>
            <a:ext cx="1772579" cy="281295"/>
          </a:xfrm>
          <a:prstGeom prst="rect">
            <a:avLst/>
          </a:prstGeom>
          <a:noFill/>
        </p:spPr>
        <p:txBody>
          <a:bodyPr wrap="square" rtlCol="0">
            <a:spAutoFit/>
          </a:bodyPr>
          <a:lstStyle>
            <a:defPPr>
              <a:defRPr lang="en-US"/>
            </a:defPPr>
            <a:lvl1pPr>
              <a:lnSpc>
                <a:spcPts val="1600"/>
              </a:lnSpc>
              <a:spcBef>
                <a:spcPts val="600"/>
              </a:spcBef>
              <a:defRPr sz="1200" b="1"/>
            </a:lvl1pPr>
          </a:lstStyle>
          <a:p>
            <a:pPr algn="ctr"/>
            <a:r>
              <a:rPr lang="en-US" dirty="0"/>
              <a:t>15.0</a:t>
            </a:r>
          </a:p>
        </p:txBody>
      </p:sp>
      <p:sp>
        <p:nvSpPr>
          <p:cNvPr id="21" name="TextBox 20">
            <a:extLst>
              <a:ext uri="{FF2B5EF4-FFF2-40B4-BE49-F238E27FC236}">
                <a16:creationId xmlns:a16="http://schemas.microsoft.com/office/drawing/2014/main" id="{CD3439FA-F2C4-A241-AF27-C8D5A4CA726C}"/>
              </a:ext>
            </a:extLst>
          </p:cNvPr>
          <p:cNvSpPr txBox="1"/>
          <p:nvPr/>
        </p:nvSpPr>
        <p:spPr>
          <a:xfrm rot="16200000">
            <a:off x="-483274" y="2577194"/>
            <a:ext cx="2284736" cy="537135"/>
          </a:xfrm>
          <a:prstGeom prst="rect">
            <a:avLst/>
          </a:prstGeom>
          <a:noFill/>
        </p:spPr>
        <p:txBody>
          <a:bodyPr wrap="square" rtlCol="0">
            <a:spAutoFit/>
          </a:bodyPr>
          <a:lstStyle/>
          <a:p>
            <a:pPr algn="ctr">
              <a:lnSpc>
                <a:spcPts val="1800"/>
              </a:lnSpc>
              <a:spcBef>
                <a:spcPts val="600"/>
              </a:spcBef>
            </a:pPr>
            <a:r>
              <a:rPr lang="en-US" sz="1400" b="1" dirty="0"/>
              <a:t>Median change in lipid length (</a:t>
            </a:r>
            <a:r>
              <a:rPr lang="en-US" sz="1400" b="1" dirty="0">
                <a:sym typeface="Symbol" pitchFamily="2" charset="2"/>
              </a:rPr>
              <a:t>mm</a:t>
            </a:r>
            <a:r>
              <a:rPr lang="en-US" sz="1400" b="1" dirty="0"/>
              <a:t>)</a:t>
            </a:r>
            <a:r>
              <a:rPr lang="en-US" sz="1400" b="1" baseline="30000" dirty="0"/>
              <a:t>a</a:t>
            </a:r>
            <a:r>
              <a:rPr lang="en-US" sz="1400" b="1" dirty="0"/>
              <a:t> </a:t>
            </a:r>
          </a:p>
        </p:txBody>
      </p:sp>
      <p:sp>
        <p:nvSpPr>
          <p:cNvPr id="22" name="TextBox 21">
            <a:extLst>
              <a:ext uri="{FF2B5EF4-FFF2-40B4-BE49-F238E27FC236}">
                <a16:creationId xmlns:a16="http://schemas.microsoft.com/office/drawing/2014/main" id="{4C96AEFD-6329-1944-81B9-AEE6483A967C}"/>
              </a:ext>
            </a:extLst>
          </p:cNvPr>
          <p:cNvSpPr txBox="1"/>
          <p:nvPr/>
        </p:nvSpPr>
        <p:spPr>
          <a:xfrm>
            <a:off x="3247316" y="3443040"/>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0.02</a:t>
            </a:r>
          </a:p>
        </p:txBody>
      </p:sp>
      <p:sp>
        <p:nvSpPr>
          <p:cNvPr id="23" name="Rectangle 22">
            <a:extLst>
              <a:ext uri="{FF2B5EF4-FFF2-40B4-BE49-F238E27FC236}">
                <a16:creationId xmlns:a16="http://schemas.microsoft.com/office/drawing/2014/main" id="{25EC37F0-2196-7041-98BD-85E095F80C89}"/>
              </a:ext>
            </a:extLst>
          </p:cNvPr>
          <p:cNvSpPr/>
          <p:nvPr/>
        </p:nvSpPr>
        <p:spPr>
          <a:xfrm>
            <a:off x="192088" y="4749163"/>
            <a:ext cx="11807825" cy="677108"/>
          </a:xfrm>
          <a:prstGeom prst="rect">
            <a:avLst/>
          </a:prstGeom>
          <a:solidFill>
            <a:schemeClr val="accent1"/>
          </a:solidFill>
        </p:spPr>
        <p:txBody>
          <a:bodyPr wrap="square" lIns="72000" tIns="91440" rIns="91440" bIns="91440" anchor="ctr">
            <a:spAutoFit/>
          </a:bodyPr>
          <a:lstStyle/>
          <a:p>
            <a:pPr algn="ctr">
              <a:spcBef>
                <a:spcPts val="200"/>
              </a:spcBef>
            </a:pPr>
            <a:r>
              <a:rPr lang="en-GB" sz="1600" b="1" dirty="0">
                <a:solidFill>
                  <a:schemeClr val="bg1"/>
                </a:solidFill>
              </a:rPr>
              <a:t>Addition of evolocumab to statins results in greater reduction in lipid core length within the lipid-rich plaque regions and macrophage index, than background statins alone.</a:t>
            </a:r>
            <a:r>
              <a:rPr lang="en-GB" sz="1600" b="1" baseline="30000" dirty="0">
                <a:solidFill>
                  <a:schemeClr val="bg1"/>
                </a:solidFill>
              </a:rPr>
              <a:t>1</a:t>
            </a:r>
          </a:p>
        </p:txBody>
      </p:sp>
      <p:sp>
        <p:nvSpPr>
          <p:cNvPr id="13" name="TextBox 12">
            <a:extLst>
              <a:ext uri="{FF2B5EF4-FFF2-40B4-BE49-F238E27FC236}">
                <a16:creationId xmlns:a16="http://schemas.microsoft.com/office/drawing/2014/main" id="{B7D5439E-E1AF-0A45-9C11-31006CFCB37B}"/>
              </a:ext>
            </a:extLst>
          </p:cNvPr>
          <p:cNvSpPr txBox="1"/>
          <p:nvPr/>
        </p:nvSpPr>
        <p:spPr>
          <a:xfrm>
            <a:off x="8360229" y="2330556"/>
            <a:ext cx="0" cy="0"/>
          </a:xfrm>
          <a:prstGeom prst="rect">
            <a:avLst/>
          </a:prstGeom>
          <a:noFill/>
        </p:spPr>
        <p:txBody>
          <a:bodyPr wrap="none" lIns="0" tIns="0" rIns="0" bIns="0" rtlCol="0">
            <a:noAutofit/>
          </a:bodyPr>
          <a:lstStyle/>
          <a:p>
            <a:endParaRPr lang="en-GB" sz="1000" dirty="0"/>
          </a:p>
        </p:txBody>
      </p:sp>
      <p:sp>
        <p:nvSpPr>
          <p:cNvPr id="24" name="TextBox 23">
            <a:extLst>
              <a:ext uri="{FF2B5EF4-FFF2-40B4-BE49-F238E27FC236}">
                <a16:creationId xmlns:a16="http://schemas.microsoft.com/office/drawing/2014/main" id="{C52352AF-839F-9140-88ED-38D56BD8D307}"/>
              </a:ext>
            </a:extLst>
          </p:cNvPr>
          <p:cNvSpPr txBox="1"/>
          <p:nvPr/>
        </p:nvSpPr>
        <p:spPr>
          <a:xfrm>
            <a:off x="6724651" y="1895474"/>
            <a:ext cx="5095874" cy="2219325"/>
          </a:xfrm>
          <a:prstGeom prst="roundRect">
            <a:avLst>
              <a:gd name="adj" fmla="val 5287"/>
            </a:avLst>
          </a:prstGeom>
        </p:spPr>
        <p:style>
          <a:lnRef idx="2">
            <a:schemeClr val="accent1"/>
          </a:lnRef>
          <a:fillRef idx="1">
            <a:schemeClr val="lt1"/>
          </a:fillRef>
          <a:effectRef idx="0">
            <a:schemeClr val="accent1"/>
          </a:effectRef>
          <a:fontRef idx="minor">
            <a:schemeClr val="dk1"/>
          </a:fontRef>
        </p:style>
        <p:txBody>
          <a:bodyPr wrap="square" lIns="72000" tIns="72000" rIns="72000" bIns="72000" rtlCol="0" anchor="t">
            <a:noAutofit/>
          </a:bodyPr>
          <a:lstStyle/>
          <a:p>
            <a:pPr marL="171450" indent="-171450">
              <a:lnSpc>
                <a:spcPts val="2400"/>
              </a:lnSpc>
              <a:buFont typeface="Arial" panose="020B0604020202020204" pitchFamily="34" charset="0"/>
              <a:buChar char="•"/>
            </a:pPr>
            <a:r>
              <a:rPr lang="en-GB" sz="1400" b="1" dirty="0"/>
              <a:t>Evolocumab</a:t>
            </a:r>
            <a:r>
              <a:rPr lang="en-GB" sz="1400" dirty="0"/>
              <a:t> treatment in combination with background statins was associated with a </a:t>
            </a:r>
            <a:r>
              <a:rPr lang="en-GB" sz="1400" b="1" dirty="0"/>
              <a:t>significantly larger reduction in macrophage index:</a:t>
            </a:r>
            <a:r>
              <a:rPr lang="en-GB" sz="1400" b="1" baseline="30000" dirty="0"/>
              <a:t>1</a:t>
            </a:r>
            <a:r>
              <a:rPr lang="en-GB" sz="1400" b="1" dirty="0"/>
              <a:t> </a:t>
            </a:r>
          </a:p>
          <a:p>
            <a:pPr lvl="1">
              <a:lnSpc>
                <a:spcPts val="2400"/>
              </a:lnSpc>
            </a:pPr>
            <a:r>
              <a:rPr lang="en-GB" sz="1400"/>
              <a:t>LS </a:t>
            </a:r>
            <a:r>
              <a:rPr lang="en-GB" sz="1400" dirty="0"/>
              <a:t>mean (n = 135) of</a:t>
            </a:r>
            <a:r>
              <a:rPr lang="en-GB" sz="1400" b="1" dirty="0"/>
              <a:t> –3.17 mm compared with </a:t>
            </a:r>
            <a:br>
              <a:rPr lang="en-GB" sz="1400" b="1" dirty="0"/>
            </a:br>
            <a:r>
              <a:rPr lang="en-GB" sz="1400" b="1" dirty="0"/>
              <a:t>–1.45 mm with statins alone (</a:t>
            </a:r>
            <a:r>
              <a:rPr lang="en-GB" sz="1400" b="1" i="1" dirty="0"/>
              <a:t>P</a:t>
            </a:r>
            <a:r>
              <a:rPr lang="en-GB" sz="1400" b="1" dirty="0"/>
              <a:t> = 0.04)</a:t>
            </a:r>
          </a:p>
        </p:txBody>
      </p:sp>
      <p:sp>
        <p:nvSpPr>
          <p:cNvPr id="6" name="Title 5">
            <a:extLst>
              <a:ext uri="{FF2B5EF4-FFF2-40B4-BE49-F238E27FC236}">
                <a16:creationId xmlns:a16="http://schemas.microsoft.com/office/drawing/2014/main" id="{EF6A1256-79EB-4D81-8273-FA2C8784BE1E}"/>
              </a:ext>
            </a:extLst>
          </p:cNvPr>
          <p:cNvSpPr>
            <a:spLocks noGrp="1"/>
          </p:cNvSpPr>
          <p:nvPr>
            <p:ph type="title"/>
          </p:nvPr>
        </p:nvSpPr>
        <p:spPr/>
        <p:txBody>
          <a:bodyPr/>
          <a:lstStyle/>
          <a:p>
            <a:r>
              <a:rPr lang="en-US" sz="2800" noProof="0" dirty="0"/>
              <a:t>Evolocumab Treatment Was Associated With Further Benefits </a:t>
            </a:r>
            <a:br>
              <a:rPr lang="en-US" sz="2800" noProof="0" dirty="0"/>
            </a:br>
            <a:r>
              <a:rPr lang="en-US" sz="2800" noProof="0" dirty="0"/>
              <a:t>Within the Lipid-Rich Plaque Regions</a:t>
            </a:r>
            <a:endParaRPr lang="en-US" noProof="0" dirty="0"/>
          </a:p>
        </p:txBody>
      </p:sp>
      <p:grpSp>
        <p:nvGrpSpPr>
          <p:cNvPr id="2" name="Group 1">
            <a:extLst>
              <a:ext uri="{FF2B5EF4-FFF2-40B4-BE49-F238E27FC236}">
                <a16:creationId xmlns:a16="http://schemas.microsoft.com/office/drawing/2014/main" id="{CB477A69-9B43-0747-A6E3-3E485671BB5C}"/>
              </a:ext>
            </a:extLst>
          </p:cNvPr>
          <p:cNvGrpSpPr/>
          <p:nvPr/>
        </p:nvGrpSpPr>
        <p:grpSpPr>
          <a:xfrm>
            <a:off x="961789" y="3246509"/>
            <a:ext cx="319380" cy="710667"/>
            <a:chOff x="961789" y="3322709"/>
            <a:chExt cx="319380" cy="710667"/>
          </a:xfrm>
        </p:grpSpPr>
        <p:sp>
          <p:nvSpPr>
            <p:cNvPr id="17" name="TextBox 16">
              <a:extLst>
                <a:ext uri="{FF2B5EF4-FFF2-40B4-BE49-F238E27FC236}">
                  <a16:creationId xmlns:a16="http://schemas.microsoft.com/office/drawing/2014/main" id="{1D44B899-FABE-4F41-B526-F98E969D9476}"/>
                </a:ext>
              </a:extLst>
            </p:cNvPr>
            <p:cNvSpPr txBox="1"/>
            <p:nvPr/>
          </p:nvSpPr>
          <p:spPr>
            <a:xfrm>
              <a:off x="965371" y="3780549"/>
              <a:ext cx="315798" cy="252827"/>
            </a:xfrm>
            <a:prstGeom prst="rect">
              <a:avLst/>
            </a:prstGeom>
            <a:solidFill>
              <a:schemeClr val="bg1"/>
            </a:solidFill>
          </p:spPr>
          <p:txBody>
            <a:bodyPr wrap="square" lIns="0" tIns="0" rIns="0" bIns="0" rtlCol="0">
              <a:noAutofit/>
            </a:bodyPr>
            <a:lstStyle/>
            <a:p>
              <a:r>
                <a:rPr lang="en-GB" sz="1400" dirty="0"/>
                <a:t>–10</a:t>
              </a:r>
            </a:p>
          </p:txBody>
        </p:sp>
        <p:sp>
          <p:nvSpPr>
            <p:cNvPr id="18" name="TextBox 17">
              <a:extLst>
                <a:ext uri="{FF2B5EF4-FFF2-40B4-BE49-F238E27FC236}">
                  <a16:creationId xmlns:a16="http://schemas.microsoft.com/office/drawing/2014/main" id="{57A736A5-850D-3041-A5C6-54E423CADA6D}"/>
                </a:ext>
              </a:extLst>
            </p:cNvPr>
            <p:cNvSpPr txBox="1"/>
            <p:nvPr/>
          </p:nvSpPr>
          <p:spPr>
            <a:xfrm>
              <a:off x="961789" y="3322709"/>
              <a:ext cx="315798" cy="252827"/>
            </a:xfrm>
            <a:prstGeom prst="rect">
              <a:avLst/>
            </a:prstGeom>
            <a:solidFill>
              <a:schemeClr val="bg1"/>
            </a:solidFill>
          </p:spPr>
          <p:txBody>
            <a:bodyPr wrap="square" lIns="0" tIns="0" rIns="0" bIns="0" rtlCol="0">
              <a:noAutofit/>
            </a:bodyPr>
            <a:lstStyle/>
            <a:p>
              <a:pPr algn="ctr"/>
              <a:r>
                <a:rPr lang="en-GB" sz="1400" dirty="0"/>
                <a:t>–5</a:t>
              </a:r>
            </a:p>
          </p:txBody>
        </p:sp>
      </p:grpSp>
      <p:sp>
        <p:nvSpPr>
          <p:cNvPr id="19" name="TextBox 18">
            <a:extLst>
              <a:ext uri="{FF2B5EF4-FFF2-40B4-BE49-F238E27FC236}">
                <a16:creationId xmlns:a16="http://schemas.microsoft.com/office/drawing/2014/main" id="{3D9B9DFF-60B5-244D-BD3A-D37CF69ADDC5}"/>
              </a:ext>
            </a:extLst>
          </p:cNvPr>
          <p:cNvSpPr txBox="1"/>
          <p:nvPr/>
        </p:nvSpPr>
        <p:spPr>
          <a:xfrm>
            <a:off x="2937416" y="3927460"/>
            <a:ext cx="799122" cy="224829"/>
          </a:xfrm>
          <a:prstGeom prst="rect">
            <a:avLst/>
          </a:prstGeom>
          <a:noFill/>
        </p:spPr>
        <p:txBody>
          <a:bodyPr wrap="square" lIns="0" tIns="0" rIns="0" bIns="0" rtlCol="0">
            <a:noAutofit/>
          </a:bodyPr>
          <a:lstStyle/>
          <a:p>
            <a:r>
              <a:rPr lang="en-GB" sz="1400" dirty="0"/>
              <a:t>(n = 81)</a:t>
            </a:r>
          </a:p>
        </p:txBody>
      </p:sp>
      <p:sp>
        <p:nvSpPr>
          <p:cNvPr id="20" name="TextBox 19">
            <a:extLst>
              <a:ext uri="{FF2B5EF4-FFF2-40B4-BE49-F238E27FC236}">
                <a16:creationId xmlns:a16="http://schemas.microsoft.com/office/drawing/2014/main" id="{A15BEE37-D560-894F-9222-9A2C94F81A3D}"/>
              </a:ext>
            </a:extLst>
          </p:cNvPr>
          <p:cNvSpPr txBox="1"/>
          <p:nvPr/>
        </p:nvSpPr>
        <p:spPr>
          <a:xfrm>
            <a:off x="5475935" y="3926506"/>
            <a:ext cx="799122" cy="224829"/>
          </a:xfrm>
          <a:prstGeom prst="rect">
            <a:avLst/>
          </a:prstGeom>
          <a:noFill/>
        </p:spPr>
        <p:txBody>
          <a:bodyPr wrap="square" lIns="0" tIns="0" rIns="0" bIns="0" rtlCol="0">
            <a:noAutofit/>
          </a:bodyPr>
          <a:lstStyle/>
          <a:p>
            <a:r>
              <a:rPr lang="en-GB" sz="1400" dirty="0"/>
              <a:t>(n = 80)</a:t>
            </a:r>
          </a:p>
        </p:txBody>
      </p:sp>
      <p:grpSp>
        <p:nvGrpSpPr>
          <p:cNvPr id="26" name="Group 25">
            <a:extLst>
              <a:ext uri="{FF2B5EF4-FFF2-40B4-BE49-F238E27FC236}">
                <a16:creationId xmlns:a16="http://schemas.microsoft.com/office/drawing/2014/main" id="{71F5DF09-7745-4BBC-BC6C-1900EF7EAEC8}"/>
              </a:ext>
            </a:extLst>
          </p:cNvPr>
          <p:cNvGrpSpPr/>
          <p:nvPr/>
        </p:nvGrpSpPr>
        <p:grpSpPr>
          <a:xfrm flipH="1">
            <a:off x="4116116" y="3328799"/>
            <a:ext cx="1653978" cy="307832"/>
            <a:chOff x="3887478" y="2496502"/>
            <a:chExt cx="1653978" cy="307832"/>
          </a:xfrm>
        </p:grpSpPr>
        <p:grpSp>
          <p:nvGrpSpPr>
            <p:cNvPr id="27" name="Group 26">
              <a:extLst>
                <a:ext uri="{FF2B5EF4-FFF2-40B4-BE49-F238E27FC236}">
                  <a16:creationId xmlns:a16="http://schemas.microsoft.com/office/drawing/2014/main" id="{EF6D1D70-C536-4A4D-839E-D4D560EA46EF}"/>
                </a:ext>
              </a:extLst>
            </p:cNvPr>
            <p:cNvGrpSpPr/>
            <p:nvPr/>
          </p:nvGrpSpPr>
          <p:grpSpPr>
            <a:xfrm>
              <a:off x="3887478" y="2496502"/>
              <a:ext cx="1653978" cy="307832"/>
              <a:chOff x="3887478" y="2496502"/>
              <a:chExt cx="1653978" cy="307832"/>
            </a:xfrm>
          </p:grpSpPr>
          <p:sp>
            <p:nvSpPr>
              <p:cNvPr id="29" name="Triangle 151">
                <a:extLst>
                  <a:ext uri="{FF2B5EF4-FFF2-40B4-BE49-F238E27FC236}">
                    <a16:creationId xmlns:a16="http://schemas.microsoft.com/office/drawing/2014/main" id="{B26BD8DC-DED8-4ACC-8446-645721CEDF8C}"/>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30" name="Triangle 151">
                <a:extLst>
                  <a:ext uri="{FF2B5EF4-FFF2-40B4-BE49-F238E27FC236}">
                    <a16:creationId xmlns:a16="http://schemas.microsoft.com/office/drawing/2014/main" id="{43471532-2B3D-44C9-B45E-3B66E0B09643}"/>
                  </a:ext>
                </a:extLst>
              </p:cNvPr>
              <p:cNvSpPr/>
              <p:nvPr/>
            </p:nvSpPr>
            <p:spPr>
              <a:xfrm flipV="1">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28" name="TextBox 27">
              <a:extLst>
                <a:ext uri="{FF2B5EF4-FFF2-40B4-BE49-F238E27FC236}">
                  <a16:creationId xmlns:a16="http://schemas.microsoft.com/office/drawing/2014/main" id="{BC1CE77F-B735-44EE-BECE-F4E7B4099A28}"/>
                </a:ext>
              </a:extLst>
            </p:cNvPr>
            <p:cNvSpPr txBox="1"/>
            <p:nvPr/>
          </p:nvSpPr>
          <p:spPr>
            <a:xfrm>
              <a:off x="4448207" y="2516017"/>
              <a:ext cx="532517" cy="215444"/>
            </a:xfrm>
            <a:prstGeom prst="rect">
              <a:avLst/>
            </a:prstGeom>
            <a:noFill/>
          </p:spPr>
          <p:txBody>
            <a:bodyPr wrap="none" lIns="91440" tIns="0" rIns="91440" bIns="0" rtlCol="0">
              <a:spAutoFit/>
            </a:bodyPr>
            <a:lstStyle/>
            <a:p>
              <a:pPr algn="ctr"/>
              <a:r>
                <a:rPr lang="en-US" sz="1400" b="1" dirty="0">
                  <a:solidFill>
                    <a:schemeClr val="bg1"/>
                  </a:solidFill>
                </a:rPr>
                <a:t>–5.2</a:t>
              </a:r>
            </a:p>
          </p:txBody>
        </p:sp>
      </p:grpSp>
      <p:grpSp>
        <p:nvGrpSpPr>
          <p:cNvPr id="42" name="Group 41">
            <a:extLst>
              <a:ext uri="{FF2B5EF4-FFF2-40B4-BE49-F238E27FC236}">
                <a16:creationId xmlns:a16="http://schemas.microsoft.com/office/drawing/2014/main" id="{AF228838-6AA5-4202-A5E6-0B878ECB5332}"/>
              </a:ext>
            </a:extLst>
          </p:cNvPr>
          <p:cNvGrpSpPr/>
          <p:nvPr/>
        </p:nvGrpSpPr>
        <p:grpSpPr>
          <a:xfrm flipH="1">
            <a:off x="1744331" y="3125549"/>
            <a:ext cx="1653978" cy="307832"/>
            <a:chOff x="3887478" y="2496502"/>
            <a:chExt cx="1653978" cy="307832"/>
          </a:xfrm>
        </p:grpSpPr>
        <p:grpSp>
          <p:nvGrpSpPr>
            <p:cNvPr id="43" name="Group 42">
              <a:extLst>
                <a:ext uri="{FF2B5EF4-FFF2-40B4-BE49-F238E27FC236}">
                  <a16:creationId xmlns:a16="http://schemas.microsoft.com/office/drawing/2014/main" id="{902798AF-E508-4F74-8D52-1D11425EFEFC}"/>
                </a:ext>
              </a:extLst>
            </p:cNvPr>
            <p:cNvGrpSpPr/>
            <p:nvPr/>
          </p:nvGrpSpPr>
          <p:grpSpPr>
            <a:xfrm>
              <a:off x="3887478" y="2496502"/>
              <a:ext cx="1653978" cy="307832"/>
              <a:chOff x="3887478" y="2496502"/>
              <a:chExt cx="1653978" cy="307832"/>
            </a:xfrm>
          </p:grpSpPr>
          <p:sp>
            <p:nvSpPr>
              <p:cNvPr id="45" name="Triangle 151">
                <a:extLst>
                  <a:ext uri="{FF2B5EF4-FFF2-40B4-BE49-F238E27FC236}">
                    <a16:creationId xmlns:a16="http://schemas.microsoft.com/office/drawing/2014/main" id="{03B82A6B-6C67-44C5-A486-35C3146932A7}"/>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46" name="Triangle 151">
                <a:extLst>
                  <a:ext uri="{FF2B5EF4-FFF2-40B4-BE49-F238E27FC236}">
                    <a16:creationId xmlns:a16="http://schemas.microsoft.com/office/drawing/2014/main" id="{4193CAF9-DD31-45CC-8CED-7374EA2594D6}"/>
                  </a:ext>
                </a:extLst>
              </p:cNvPr>
              <p:cNvSpPr/>
              <p:nvPr/>
            </p:nvSpPr>
            <p:spPr>
              <a:xfrm flipV="1">
                <a:off x="3887478" y="2496502"/>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4" name="TextBox 43">
              <a:extLst>
                <a:ext uri="{FF2B5EF4-FFF2-40B4-BE49-F238E27FC236}">
                  <a16:creationId xmlns:a16="http://schemas.microsoft.com/office/drawing/2014/main" id="{F2665D0B-571D-4D36-AE39-F0BC624565DC}"/>
                </a:ext>
              </a:extLst>
            </p:cNvPr>
            <p:cNvSpPr txBox="1"/>
            <p:nvPr/>
          </p:nvSpPr>
          <p:spPr>
            <a:xfrm>
              <a:off x="4448206" y="2516017"/>
              <a:ext cx="532517" cy="215444"/>
            </a:xfrm>
            <a:prstGeom prst="rect">
              <a:avLst/>
            </a:prstGeom>
            <a:noFill/>
          </p:spPr>
          <p:txBody>
            <a:bodyPr wrap="none" lIns="91440" tIns="0" rIns="91440" bIns="0" rtlCol="0">
              <a:spAutoFit/>
            </a:bodyPr>
            <a:lstStyle/>
            <a:p>
              <a:pPr algn="ctr"/>
              <a:r>
                <a:rPr lang="en-US" sz="1400" b="1" dirty="0">
                  <a:solidFill>
                    <a:schemeClr val="bg1"/>
                  </a:solidFill>
                </a:rPr>
                <a:t>–3.4</a:t>
              </a:r>
            </a:p>
          </p:txBody>
        </p:sp>
      </p:grpSp>
    </p:spTree>
    <p:extLst>
      <p:ext uri="{BB962C8B-B14F-4D97-AF65-F5344CB8AC3E}">
        <p14:creationId xmlns:p14="http://schemas.microsoft.com/office/powerpoint/2010/main" val="1358589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68931B9-141F-184B-AB98-1C2BBB168C20}"/>
              </a:ext>
            </a:extLst>
          </p:cNvPr>
          <p:cNvGrpSpPr/>
          <p:nvPr/>
        </p:nvGrpSpPr>
        <p:grpSpPr>
          <a:xfrm>
            <a:off x="6609832" y="1689757"/>
            <a:ext cx="5237851" cy="2160861"/>
            <a:chOff x="6609832" y="1928999"/>
            <a:chExt cx="5237851" cy="2160861"/>
          </a:xfrm>
        </p:grpSpPr>
        <p:graphicFrame>
          <p:nvGraphicFramePr>
            <p:cNvPr id="20" name="Chart 19">
              <a:extLst>
                <a:ext uri="{FF2B5EF4-FFF2-40B4-BE49-F238E27FC236}">
                  <a16:creationId xmlns:a16="http://schemas.microsoft.com/office/drawing/2014/main" id="{1E0BB249-5411-DE48-A650-2511FB768A8B}"/>
                </a:ext>
              </a:extLst>
            </p:cNvPr>
            <p:cNvGraphicFramePr/>
            <p:nvPr>
              <p:extLst>
                <p:ext uri="{D42A27DB-BD31-4B8C-83A1-F6EECF244321}">
                  <p14:modId xmlns:p14="http://schemas.microsoft.com/office/powerpoint/2010/main" val="1053376459"/>
                </p:ext>
              </p:extLst>
            </p:nvPr>
          </p:nvGraphicFramePr>
          <p:xfrm>
            <a:off x="6609832" y="1928999"/>
            <a:ext cx="5237851" cy="2160861"/>
          </p:xfrm>
          <a:graphic>
            <a:graphicData uri="http://schemas.openxmlformats.org/drawingml/2006/chart">
              <c:chart xmlns:c="http://schemas.openxmlformats.org/drawingml/2006/chart" xmlns:r="http://schemas.openxmlformats.org/officeDocument/2006/relationships" r:id="rId2"/>
            </a:graphicData>
          </a:graphic>
        </p:graphicFrame>
        <p:sp>
          <p:nvSpPr>
            <p:cNvPr id="34" name="TextBox 33">
              <a:extLst>
                <a:ext uri="{FF2B5EF4-FFF2-40B4-BE49-F238E27FC236}">
                  <a16:creationId xmlns:a16="http://schemas.microsoft.com/office/drawing/2014/main" id="{88B54168-3FE4-7B47-B678-C2BB47F3196E}"/>
                </a:ext>
              </a:extLst>
            </p:cNvPr>
            <p:cNvSpPr txBox="1"/>
            <p:nvPr/>
          </p:nvSpPr>
          <p:spPr>
            <a:xfrm>
              <a:off x="6684881" y="3607302"/>
              <a:ext cx="315798" cy="252827"/>
            </a:xfrm>
            <a:prstGeom prst="rect">
              <a:avLst/>
            </a:prstGeom>
            <a:solidFill>
              <a:schemeClr val="bg1"/>
            </a:solidFill>
          </p:spPr>
          <p:txBody>
            <a:bodyPr wrap="square" lIns="0" tIns="0" rIns="0" bIns="0" rtlCol="0">
              <a:noAutofit/>
            </a:bodyPr>
            <a:lstStyle/>
            <a:p>
              <a:r>
                <a:rPr lang="en-GB" sz="1400" dirty="0"/>
                <a:t>–20</a:t>
              </a:r>
            </a:p>
          </p:txBody>
        </p:sp>
      </p:grpSp>
      <p:grpSp>
        <p:nvGrpSpPr>
          <p:cNvPr id="2" name="Group 1">
            <a:extLst>
              <a:ext uri="{FF2B5EF4-FFF2-40B4-BE49-F238E27FC236}">
                <a16:creationId xmlns:a16="http://schemas.microsoft.com/office/drawing/2014/main" id="{714EB573-A502-AA4B-8CBE-7F00D369F6B5}"/>
              </a:ext>
            </a:extLst>
          </p:cNvPr>
          <p:cNvGrpSpPr/>
          <p:nvPr/>
        </p:nvGrpSpPr>
        <p:grpSpPr>
          <a:xfrm>
            <a:off x="933450" y="1701130"/>
            <a:ext cx="4861502" cy="2149901"/>
            <a:chOff x="710862" y="1940372"/>
            <a:chExt cx="5084090" cy="2149901"/>
          </a:xfrm>
        </p:grpSpPr>
        <p:graphicFrame>
          <p:nvGraphicFramePr>
            <p:cNvPr id="8" name="Chart 7">
              <a:extLst>
                <a:ext uri="{FF2B5EF4-FFF2-40B4-BE49-F238E27FC236}">
                  <a16:creationId xmlns:a16="http://schemas.microsoft.com/office/drawing/2014/main" id="{6F32384B-B875-F54B-8814-EA5207ED37BD}"/>
                </a:ext>
              </a:extLst>
            </p:cNvPr>
            <p:cNvGraphicFramePr/>
            <p:nvPr>
              <p:extLst>
                <p:ext uri="{D42A27DB-BD31-4B8C-83A1-F6EECF244321}">
                  <p14:modId xmlns:p14="http://schemas.microsoft.com/office/powerpoint/2010/main" val="374737658"/>
                </p:ext>
              </p:extLst>
            </p:nvPr>
          </p:nvGraphicFramePr>
          <p:xfrm>
            <a:off x="710862" y="1940372"/>
            <a:ext cx="5084090" cy="2149901"/>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Box 31">
              <a:extLst>
                <a:ext uri="{FF2B5EF4-FFF2-40B4-BE49-F238E27FC236}">
                  <a16:creationId xmlns:a16="http://schemas.microsoft.com/office/drawing/2014/main" id="{F99BAC46-2D68-D04D-ADAC-6830DE70FEA6}"/>
                </a:ext>
              </a:extLst>
            </p:cNvPr>
            <p:cNvSpPr txBox="1"/>
            <p:nvPr/>
          </p:nvSpPr>
          <p:spPr>
            <a:xfrm>
              <a:off x="764815" y="3592825"/>
              <a:ext cx="315798" cy="252827"/>
            </a:xfrm>
            <a:prstGeom prst="rect">
              <a:avLst/>
            </a:prstGeom>
            <a:solidFill>
              <a:schemeClr val="bg1"/>
            </a:solidFill>
          </p:spPr>
          <p:txBody>
            <a:bodyPr wrap="square" lIns="0" tIns="0" rIns="0" bIns="0" rtlCol="0">
              <a:noAutofit/>
            </a:bodyPr>
            <a:lstStyle/>
            <a:p>
              <a:r>
                <a:rPr lang="en-GB" sz="1400" dirty="0"/>
                <a:t>–3</a:t>
              </a:r>
            </a:p>
          </p:txBody>
        </p:sp>
        <p:sp>
          <p:nvSpPr>
            <p:cNvPr id="33" name="TextBox 32">
              <a:extLst>
                <a:ext uri="{FF2B5EF4-FFF2-40B4-BE49-F238E27FC236}">
                  <a16:creationId xmlns:a16="http://schemas.microsoft.com/office/drawing/2014/main" id="{5D080004-1DDF-C24C-A9FD-4D3D1FEC1AA3}"/>
                </a:ext>
              </a:extLst>
            </p:cNvPr>
            <p:cNvSpPr txBox="1"/>
            <p:nvPr/>
          </p:nvSpPr>
          <p:spPr>
            <a:xfrm>
              <a:off x="764815" y="3039626"/>
              <a:ext cx="315798" cy="252827"/>
            </a:xfrm>
            <a:prstGeom prst="rect">
              <a:avLst/>
            </a:prstGeom>
            <a:solidFill>
              <a:schemeClr val="bg1"/>
            </a:solidFill>
          </p:spPr>
          <p:txBody>
            <a:bodyPr wrap="square" lIns="0" tIns="0" rIns="0" bIns="0" rtlCol="0">
              <a:noAutofit/>
            </a:bodyPr>
            <a:lstStyle/>
            <a:p>
              <a:r>
                <a:rPr lang="en-GB" sz="1400" dirty="0"/>
                <a:t>–1</a:t>
              </a:r>
            </a:p>
          </p:txBody>
        </p:sp>
      </p:grpSp>
      <p:sp>
        <p:nvSpPr>
          <p:cNvPr id="3" name="Content Placeholder 2">
            <a:extLst>
              <a:ext uri="{FF2B5EF4-FFF2-40B4-BE49-F238E27FC236}">
                <a16:creationId xmlns:a16="http://schemas.microsoft.com/office/drawing/2014/main" id="{FE46922C-D631-1346-BFC1-3E87B5C6E01A}"/>
              </a:ext>
            </a:extLst>
          </p:cNvPr>
          <p:cNvSpPr>
            <a:spLocks noGrp="1"/>
          </p:cNvSpPr>
          <p:nvPr>
            <p:ph sz="quarter" idx="10"/>
          </p:nvPr>
        </p:nvSpPr>
        <p:spPr>
          <a:xfrm>
            <a:off x="394335" y="5434583"/>
            <a:ext cx="11283614" cy="1090042"/>
          </a:xfrm>
        </p:spPr>
        <p:txBody>
          <a:bodyPr/>
          <a:lstStyle/>
          <a:p>
            <a:endParaRPr lang="en-US" baseline="30000" noProof="0" dirty="0"/>
          </a:p>
          <a:p>
            <a:r>
              <a:rPr lang="en-US" sz="1000" noProof="0" dirty="0"/>
              <a:t>The primary and secondary endpoints were analyzed using ANCOVA.</a:t>
            </a:r>
            <a:r>
              <a:rPr lang="en-US" baseline="30000" dirty="0"/>
              <a:t>2</a:t>
            </a:r>
            <a:endParaRPr lang="en-US" baseline="30000" noProof="0" dirty="0"/>
          </a:p>
          <a:p>
            <a:r>
              <a:rPr lang="en-US" baseline="30000" noProof="0" dirty="0" err="1"/>
              <a:t>a</a:t>
            </a:r>
            <a:r>
              <a:rPr lang="en-US" sz="1000" noProof="0" dirty="0" err="1"/>
              <a:t>Number</a:t>
            </a:r>
            <a:r>
              <a:rPr lang="en-US" sz="1000" noProof="0" dirty="0"/>
              <a:t> of subjects with observed data at both baseline and follow-up.</a:t>
            </a:r>
            <a:r>
              <a:rPr lang="en-US" sz="1000" baseline="30000" noProof="0" dirty="0"/>
              <a:t>1</a:t>
            </a:r>
            <a:r>
              <a:rPr lang="en-US" sz="1000" noProof="0" dirty="0"/>
              <a:t> </a:t>
            </a:r>
          </a:p>
          <a:p>
            <a:r>
              <a:rPr lang="en-US" sz="1000" noProof="0" dirty="0"/>
              <a:t>ANCOVA, analysis of covariance; IVUS, intravascular ultrasound; LS, least squares; NSTEMI, non–ST elevation myocardial infarction; PAV, percent atheroma volume; </a:t>
            </a:r>
            <a:br>
              <a:rPr lang="en-US" sz="1000" noProof="0" dirty="0"/>
            </a:br>
            <a:r>
              <a:rPr lang="en-US" sz="1000" noProof="0" dirty="0"/>
              <a:t>TAV, total atheroma volume.</a:t>
            </a:r>
          </a:p>
          <a:p>
            <a:r>
              <a:rPr lang="en-US" noProof="0" dirty="0"/>
              <a:t>1. Nicholls SJ, et al. [published online ahead of print March 16, 2022]. </a:t>
            </a:r>
            <a:r>
              <a:rPr lang="en-US" i="1" noProof="0" dirty="0"/>
              <a:t>JACC Cardiovasc Imaging</a:t>
            </a:r>
            <a:r>
              <a:rPr lang="en-US" noProof="0" dirty="0"/>
              <a:t>. doi:10.1016/j.jcmg.2022.03.002. </a:t>
            </a:r>
            <a:br>
              <a:rPr lang="en-US" noProof="0" dirty="0"/>
            </a:br>
            <a:r>
              <a:rPr lang="en-US" noProof="0" dirty="0"/>
              <a:t>2. </a:t>
            </a:r>
            <a:r>
              <a:rPr lang="en-US" sz="1000" noProof="0" dirty="0"/>
              <a:t>Nicholls SJ, et al. </a:t>
            </a:r>
            <a:r>
              <a:rPr lang="en-US" sz="1000" i="1" noProof="0" dirty="0"/>
              <a:t>Cardiovasc </a:t>
            </a:r>
            <a:r>
              <a:rPr lang="en-US" sz="1000" i="1" noProof="0" dirty="0" err="1"/>
              <a:t>Diagn</a:t>
            </a:r>
            <a:r>
              <a:rPr lang="en-US" sz="1000" i="1" noProof="0" dirty="0"/>
              <a:t> </a:t>
            </a:r>
            <a:r>
              <a:rPr lang="en-US" sz="1000" i="1" noProof="0" dirty="0" err="1"/>
              <a:t>Ther</a:t>
            </a:r>
            <a:r>
              <a:rPr lang="en-US" sz="1000" noProof="0" dirty="0"/>
              <a:t>. 2021;11:120-129.</a:t>
            </a:r>
          </a:p>
        </p:txBody>
      </p:sp>
      <p:sp>
        <p:nvSpPr>
          <p:cNvPr id="9" name="TextBox 8">
            <a:extLst>
              <a:ext uri="{FF2B5EF4-FFF2-40B4-BE49-F238E27FC236}">
                <a16:creationId xmlns:a16="http://schemas.microsoft.com/office/drawing/2014/main" id="{089D2531-6EC5-ED4B-80FF-9777F7A3FC39}"/>
              </a:ext>
            </a:extLst>
          </p:cNvPr>
          <p:cNvSpPr txBox="1"/>
          <p:nvPr/>
        </p:nvSpPr>
        <p:spPr>
          <a:xfrm>
            <a:off x="381000" y="1402968"/>
            <a:ext cx="5572125" cy="279749"/>
          </a:xfrm>
          <a:prstGeom prst="rect">
            <a:avLst/>
          </a:prstGeom>
          <a:noFill/>
        </p:spPr>
        <p:txBody>
          <a:bodyPr wrap="square" lIns="0" tIns="0" rIns="0" bIns="0" rtlCol="0">
            <a:noAutofit/>
          </a:bodyPr>
          <a:lstStyle/>
          <a:p>
            <a:pPr algn="ctr"/>
            <a:r>
              <a:rPr lang="en-GB" sz="1600" b="1" dirty="0">
                <a:solidFill>
                  <a:schemeClr val="accent1"/>
                </a:solidFill>
              </a:rPr>
              <a:t>IVUS Assessment of Plaque Burden: Regression in PAV</a:t>
            </a:r>
            <a:r>
              <a:rPr lang="en-GB" sz="1600" b="1" baseline="30000" dirty="0">
                <a:solidFill>
                  <a:schemeClr val="accent1"/>
                </a:solidFill>
              </a:rPr>
              <a:t>1</a:t>
            </a:r>
          </a:p>
        </p:txBody>
      </p:sp>
      <p:sp>
        <p:nvSpPr>
          <p:cNvPr id="11" name="TextBox 10">
            <a:extLst>
              <a:ext uri="{FF2B5EF4-FFF2-40B4-BE49-F238E27FC236}">
                <a16:creationId xmlns:a16="http://schemas.microsoft.com/office/drawing/2014/main" id="{EA7CE0A6-CF23-3341-9D8A-3B282798F940}"/>
              </a:ext>
            </a:extLst>
          </p:cNvPr>
          <p:cNvSpPr txBox="1"/>
          <p:nvPr/>
        </p:nvSpPr>
        <p:spPr>
          <a:xfrm>
            <a:off x="342900" y="3911583"/>
            <a:ext cx="1670867" cy="236219"/>
          </a:xfrm>
          <a:prstGeom prst="rect">
            <a:avLst/>
          </a:prstGeom>
          <a:noFill/>
        </p:spPr>
        <p:txBody>
          <a:bodyPr wrap="square" rtlCol="0" anchor="ctr">
            <a:spAutoFit/>
          </a:bodyPr>
          <a:lstStyle/>
          <a:p>
            <a:pPr>
              <a:lnSpc>
                <a:spcPct val="85000"/>
              </a:lnSpc>
              <a:spcBef>
                <a:spcPts val="600"/>
              </a:spcBef>
            </a:pPr>
            <a:r>
              <a:rPr lang="en-US" sz="1100" b="1" dirty="0"/>
              <a:t>Baseline PAV:</a:t>
            </a:r>
          </a:p>
        </p:txBody>
      </p:sp>
      <p:sp>
        <p:nvSpPr>
          <p:cNvPr id="12" name="TextBox 11">
            <a:extLst>
              <a:ext uri="{FF2B5EF4-FFF2-40B4-BE49-F238E27FC236}">
                <a16:creationId xmlns:a16="http://schemas.microsoft.com/office/drawing/2014/main" id="{8507C095-8C89-7A4A-BCC7-16088108AEE4}"/>
              </a:ext>
            </a:extLst>
          </p:cNvPr>
          <p:cNvSpPr txBox="1"/>
          <p:nvPr/>
        </p:nvSpPr>
        <p:spPr>
          <a:xfrm>
            <a:off x="1765436" y="3905043"/>
            <a:ext cx="1674940" cy="249299"/>
          </a:xfrm>
          <a:prstGeom prst="rect">
            <a:avLst/>
          </a:prstGeom>
          <a:noFill/>
        </p:spPr>
        <p:txBody>
          <a:bodyPr wrap="square" rtlCol="0" anchor="ctr">
            <a:spAutoFit/>
          </a:bodyPr>
          <a:lstStyle/>
          <a:p>
            <a:pPr algn="ctr">
              <a:lnSpc>
                <a:spcPct val="85000"/>
              </a:lnSpc>
              <a:spcBef>
                <a:spcPts val="600"/>
              </a:spcBef>
            </a:pPr>
            <a:r>
              <a:rPr lang="en-US" sz="1200" b="1" dirty="0"/>
              <a:t>45.1%</a:t>
            </a:r>
            <a:r>
              <a:rPr lang="en-AU" sz="1200" b="1" dirty="0">
                <a:sym typeface="Symbol" pitchFamily="2" charset="2"/>
              </a:rPr>
              <a:t> </a:t>
            </a:r>
            <a:endParaRPr lang="en-US" sz="1200" b="1" dirty="0"/>
          </a:p>
        </p:txBody>
      </p:sp>
      <p:sp>
        <p:nvSpPr>
          <p:cNvPr id="13" name="TextBox 12">
            <a:extLst>
              <a:ext uri="{FF2B5EF4-FFF2-40B4-BE49-F238E27FC236}">
                <a16:creationId xmlns:a16="http://schemas.microsoft.com/office/drawing/2014/main" id="{EACAAB0F-AF47-8840-AAF0-B17E6B9DC516}"/>
              </a:ext>
            </a:extLst>
          </p:cNvPr>
          <p:cNvSpPr txBox="1"/>
          <p:nvPr/>
        </p:nvSpPr>
        <p:spPr>
          <a:xfrm>
            <a:off x="3717176" y="3905043"/>
            <a:ext cx="1674940" cy="249299"/>
          </a:xfrm>
          <a:prstGeom prst="rect">
            <a:avLst/>
          </a:prstGeom>
          <a:noFill/>
        </p:spPr>
        <p:txBody>
          <a:bodyPr wrap="square" rtlCol="0" anchor="ctr">
            <a:spAutoFit/>
          </a:bodyPr>
          <a:lstStyle/>
          <a:p>
            <a:pPr algn="ctr">
              <a:lnSpc>
                <a:spcPct val="85000"/>
              </a:lnSpc>
              <a:spcBef>
                <a:spcPts val="600"/>
              </a:spcBef>
            </a:pPr>
            <a:r>
              <a:rPr lang="en-US" sz="1200" b="1" dirty="0"/>
              <a:t>45.8%</a:t>
            </a:r>
          </a:p>
        </p:txBody>
      </p:sp>
      <p:sp>
        <p:nvSpPr>
          <p:cNvPr id="14" name="TextBox 13">
            <a:extLst>
              <a:ext uri="{FF2B5EF4-FFF2-40B4-BE49-F238E27FC236}">
                <a16:creationId xmlns:a16="http://schemas.microsoft.com/office/drawing/2014/main" id="{23A0C161-B6E0-6346-B73A-D24F6470CC47}"/>
              </a:ext>
            </a:extLst>
          </p:cNvPr>
          <p:cNvSpPr txBox="1"/>
          <p:nvPr/>
        </p:nvSpPr>
        <p:spPr>
          <a:xfrm rot="16200000">
            <a:off x="-310755" y="2353744"/>
            <a:ext cx="1932891" cy="602216"/>
          </a:xfrm>
          <a:prstGeom prst="rect">
            <a:avLst/>
          </a:prstGeom>
          <a:noFill/>
        </p:spPr>
        <p:txBody>
          <a:bodyPr wrap="square" lIns="0" tIns="0" rIns="0" bIns="0" rtlCol="0">
            <a:spAutoFit/>
          </a:bodyPr>
          <a:lstStyle/>
          <a:p>
            <a:pPr algn="ctr">
              <a:lnSpc>
                <a:spcPts val="1600"/>
              </a:lnSpc>
              <a:spcBef>
                <a:spcPts val="600"/>
              </a:spcBef>
            </a:pPr>
            <a:r>
              <a:rPr lang="en-US" sz="1300" b="1" dirty="0"/>
              <a:t>LS mean change in percent atheroma volume (%)</a:t>
            </a:r>
          </a:p>
        </p:txBody>
      </p:sp>
      <p:sp>
        <p:nvSpPr>
          <p:cNvPr id="15" name="TextBox 14">
            <a:extLst>
              <a:ext uri="{FF2B5EF4-FFF2-40B4-BE49-F238E27FC236}">
                <a16:creationId xmlns:a16="http://schemas.microsoft.com/office/drawing/2014/main" id="{997121AB-92CF-8947-B588-F1395C3F4709}"/>
              </a:ext>
            </a:extLst>
          </p:cNvPr>
          <p:cNvSpPr txBox="1"/>
          <p:nvPr/>
        </p:nvSpPr>
        <p:spPr>
          <a:xfrm>
            <a:off x="2551105" y="3104284"/>
            <a:ext cx="1226720" cy="249299"/>
          </a:xfrm>
          <a:prstGeom prst="rect">
            <a:avLst/>
          </a:prstGeom>
          <a:noFill/>
        </p:spPr>
        <p:txBody>
          <a:bodyPr wrap="square" rtlCol="0">
            <a:spAutoFit/>
          </a:bodyPr>
          <a:lstStyle/>
          <a:p>
            <a:pPr algn="ctr">
              <a:lnSpc>
                <a:spcPct val="85000"/>
              </a:lnSpc>
              <a:spcBef>
                <a:spcPts val="600"/>
              </a:spcBef>
            </a:pPr>
            <a:r>
              <a:rPr lang="en-US" sz="1200" b="1" i="1" dirty="0"/>
              <a:t>P</a:t>
            </a:r>
            <a:r>
              <a:rPr lang="en-US" sz="1200" b="1" dirty="0"/>
              <a:t> = 0.009</a:t>
            </a:r>
          </a:p>
        </p:txBody>
      </p:sp>
      <p:sp>
        <p:nvSpPr>
          <p:cNvPr id="16" name="TextBox 15">
            <a:extLst>
              <a:ext uri="{FF2B5EF4-FFF2-40B4-BE49-F238E27FC236}">
                <a16:creationId xmlns:a16="http://schemas.microsoft.com/office/drawing/2014/main" id="{C2129717-5BE6-2941-AB7D-00A7027E2F91}"/>
              </a:ext>
            </a:extLst>
          </p:cNvPr>
          <p:cNvSpPr txBox="1"/>
          <p:nvPr/>
        </p:nvSpPr>
        <p:spPr>
          <a:xfrm>
            <a:off x="2766301" y="3555897"/>
            <a:ext cx="755104" cy="182880"/>
          </a:xfrm>
          <a:prstGeom prst="rect">
            <a:avLst/>
          </a:prstGeom>
          <a:noFill/>
        </p:spPr>
        <p:txBody>
          <a:bodyPr wrap="square" lIns="0" tIns="0" rIns="0" bIns="0" rtlCol="0">
            <a:noAutofit/>
          </a:bodyPr>
          <a:lstStyle/>
          <a:p>
            <a:r>
              <a:rPr lang="en-GB" sz="1400" dirty="0"/>
              <a:t>(n = 39)</a:t>
            </a:r>
            <a:r>
              <a:rPr lang="en-GB" sz="1400" baseline="30000" dirty="0"/>
              <a:t>a</a:t>
            </a:r>
          </a:p>
        </p:txBody>
      </p:sp>
      <p:sp>
        <p:nvSpPr>
          <p:cNvPr id="21" name="TextBox 20">
            <a:extLst>
              <a:ext uri="{FF2B5EF4-FFF2-40B4-BE49-F238E27FC236}">
                <a16:creationId xmlns:a16="http://schemas.microsoft.com/office/drawing/2014/main" id="{F49F332D-498C-C248-9389-F6712BDE3572}"/>
              </a:ext>
            </a:extLst>
          </p:cNvPr>
          <p:cNvSpPr txBox="1"/>
          <p:nvPr/>
        </p:nvSpPr>
        <p:spPr>
          <a:xfrm>
            <a:off x="6238875" y="1402968"/>
            <a:ext cx="5581650" cy="308341"/>
          </a:xfrm>
          <a:prstGeom prst="rect">
            <a:avLst/>
          </a:prstGeom>
          <a:noFill/>
        </p:spPr>
        <p:txBody>
          <a:bodyPr wrap="square" lIns="0" tIns="0" rIns="0" bIns="0" rtlCol="0">
            <a:noAutofit/>
          </a:bodyPr>
          <a:lstStyle/>
          <a:p>
            <a:pPr algn="ctr"/>
            <a:r>
              <a:rPr lang="en-GB" sz="1600" b="1" dirty="0">
                <a:solidFill>
                  <a:schemeClr val="accent1"/>
                </a:solidFill>
              </a:rPr>
              <a:t>IVUS Assessment of Plaque Burden: Regression in TAV</a:t>
            </a:r>
            <a:r>
              <a:rPr lang="en-GB" sz="1600" b="1" baseline="30000" dirty="0">
                <a:solidFill>
                  <a:schemeClr val="accent1"/>
                </a:solidFill>
              </a:rPr>
              <a:t>1</a:t>
            </a:r>
          </a:p>
        </p:txBody>
      </p:sp>
      <p:sp>
        <p:nvSpPr>
          <p:cNvPr id="23" name="TextBox 22">
            <a:extLst>
              <a:ext uri="{FF2B5EF4-FFF2-40B4-BE49-F238E27FC236}">
                <a16:creationId xmlns:a16="http://schemas.microsoft.com/office/drawing/2014/main" id="{C2120D8D-C944-6743-9ADA-788FE26B5F2F}"/>
              </a:ext>
            </a:extLst>
          </p:cNvPr>
          <p:cNvSpPr txBox="1"/>
          <p:nvPr/>
        </p:nvSpPr>
        <p:spPr>
          <a:xfrm>
            <a:off x="6248400" y="3911583"/>
            <a:ext cx="1768269" cy="236219"/>
          </a:xfrm>
          <a:prstGeom prst="rect">
            <a:avLst/>
          </a:prstGeom>
          <a:noFill/>
        </p:spPr>
        <p:txBody>
          <a:bodyPr wrap="square" rtlCol="0" anchor="ctr">
            <a:spAutoFit/>
          </a:bodyPr>
          <a:lstStyle/>
          <a:p>
            <a:pPr>
              <a:lnSpc>
                <a:spcPct val="85000"/>
              </a:lnSpc>
              <a:spcBef>
                <a:spcPts val="600"/>
              </a:spcBef>
            </a:pPr>
            <a:r>
              <a:rPr lang="en-US" sz="1100" b="1" dirty="0"/>
              <a:t>Baseline PAV:</a:t>
            </a:r>
          </a:p>
        </p:txBody>
      </p:sp>
      <p:sp>
        <p:nvSpPr>
          <p:cNvPr id="24" name="TextBox 23">
            <a:extLst>
              <a:ext uri="{FF2B5EF4-FFF2-40B4-BE49-F238E27FC236}">
                <a16:creationId xmlns:a16="http://schemas.microsoft.com/office/drawing/2014/main" id="{B4C211A9-8F4A-7340-865A-085F3D2F859F}"/>
              </a:ext>
            </a:extLst>
          </p:cNvPr>
          <p:cNvSpPr txBox="1"/>
          <p:nvPr/>
        </p:nvSpPr>
        <p:spPr>
          <a:xfrm>
            <a:off x="7677261" y="3905043"/>
            <a:ext cx="1772579" cy="249299"/>
          </a:xfrm>
          <a:prstGeom prst="rect">
            <a:avLst/>
          </a:prstGeom>
          <a:noFill/>
        </p:spPr>
        <p:txBody>
          <a:bodyPr wrap="square" rtlCol="0" anchor="ctr">
            <a:spAutoFit/>
          </a:bodyPr>
          <a:lstStyle/>
          <a:p>
            <a:pPr algn="ctr">
              <a:lnSpc>
                <a:spcPct val="85000"/>
              </a:lnSpc>
              <a:spcBef>
                <a:spcPts val="600"/>
              </a:spcBef>
            </a:pPr>
            <a:r>
              <a:rPr lang="en-US" sz="1200" b="1" dirty="0"/>
              <a:t>244.7 mm</a:t>
            </a:r>
            <a:r>
              <a:rPr lang="en-US" sz="1200" b="1" baseline="30000" dirty="0"/>
              <a:t>3</a:t>
            </a:r>
            <a:endParaRPr lang="en-US" sz="1200" b="1" dirty="0"/>
          </a:p>
        </p:txBody>
      </p:sp>
      <p:sp>
        <p:nvSpPr>
          <p:cNvPr id="25" name="TextBox 24">
            <a:extLst>
              <a:ext uri="{FF2B5EF4-FFF2-40B4-BE49-F238E27FC236}">
                <a16:creationId xmlns:a16="http://schemas.microsoft.com/office/drawing/2014/main" id="{B7172017-9EAC-B54D-B62D-8564175B85A3}"/>
              </a:ext>
            </a:extLst>
          </p:cNvPr>
          <p:cNvSpPr txBox="1"/>
          <p:nvPr/>
        </p:nvSpPr>
        <p:spPr>
          <a:xfrm>
            <a:off x="9742777" y="3905043"/>
            <a:ext cx="1772579" cy="249299"/>
          </a:xfrm>
          <a:prstGeom prst="rect">
            <a:avLst/>
          </a:prstGeom>
          <a:noFill/>
        </p:spPr>
        <p:txBody>
          <a:bodyPr wrap="square" rtlCol="0" anchor="ctr">
            <a:spAutoFit/>
          </a:bodyPr>
          <a:lstStyle/>
          <a:p>
            <a:pPr algn="ctr">
              <a:lnSpc>
                <a:spcPct val="85000"/>
              </a:lnSpc>
              <a:spcBef>
                <a:spcPts val="600"/>
              </a:spcBef>
            </a:pPr>
            <a:r>
              <a:rPr lang="en-US" sz="1200" b="1" dirty="0"/>
              <a:t>244.3 mm</a:t>
            </a:r>
            <a:r>
              <a:rPr lang="en-US" sz="1200" b="1" baseline="30000" dirty="0"/>
              <a:t>3</a:t>
            </a:r>
            <a:endParaRPr lang="en-US" sz="1200" b="1" dirty="0"/>
          </a:p>
        </p:txBody>
      </p:sp>
      <p:sp>
        <p:nvSpPr>
          <p:cNvPr id="26" name="TextBox 25">
            <a:extLst>
              <a:ext uri="{FF2B5EF4-FFF2-40B4-BE49-F238E27FC236}">
                <a16:creationId xmlns:a16="http://schemas.microsoft.com/office/drawing/2014/main" id="{FF8A45BD-5820-5141-8618-433F11950DE5}"/>
              </a:ext>
            </a:extLst>
          </p:cNvPr>
          <p:cNvSpPr txBox="1"/>
          <p:nvPr/>
        </p:nvSpPr>
        <p:spPr>
          <a:xfrm rot="16200000">
            <a:off x="5579759" y="2456337"/>
            <a:ext cx="1755328" cy="397032"/>
          </a:xfrm>
          <a:prstGeom prst="rect">
            <a:avLst/>
          </a:prstGeom>
          <a:noFill/>
        </p:spPr>
        <p:txBody>
          <a:bodyPr wrap="square" lIns="0" tIns="0" rIns="0" bIns="0" rtlCol="0">
            <a:spAutoFit/>
          </a:bodyPr>
          <a:lstStyle/>
          <a:p>
            <a:pPr algn="ctr">
              <a:lnSpc>
                <a:spcPts val="1600"/>
              </a:lnSpc>
              <a:spcBef>
                <a:spcPts val="600"/>
              </a:spcBef>
            </a:pPr>
            <a:r>
              <a:rPr lang="en-US" sz="1300" b="1" dirty="0"/>
              <a:t>LS mean change in TAV (mm</a:t>
            </a:r>
            <a:r>
              <a:rPr lang="en-US" sz="1300" b="1" baseline="30000" dirty="0"/>
              <a:t>3</a:t>
            </a:r>
            <a:r>
              <a:rPr lang="en-US" sz="1300" b="1" dirty="0"/>
              <a:t>)</a:t>
            </a:r>
          </a:p>
        </p:txBody>
      </p:sp>
      <p:sp>
        <p:nvSpPr>
          <p:cNvPr id="27" name="TextBox 26">
            <a:extLst>
              <a:ext uri="{FF2B5EF4-FFF2-40B4-BE49-F238E27FC236}">
                <a16:creationId xmlns:a16="http://schemas.microsoft.com/office/drawing/2014/main" id="{551E7C43-AC12-AA40-8B7F-CF1CAFAF06C3}"/>
              </a:ext>
            </a:extLst>
          </p:cNvPr>
          <p:cNvSpPr txBox="1"/>
          <p:nvPr/>
        </p:nvSpPr>
        <p:spPr>
          <a:xfrm>
            <a:off x="8873978" y="3231177"/>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0.04</a:t>
            </a:r>
          </a:p>
        </p:txBody>
      </p:sp>
      <p:sp>
        <p:nvSpPr>
          <p:cNvPr id="28" name="TextBox 27">
            <a:extLst>
              <a:ext uri="{FF2B5EF4-FFF2-40B4-BE49-F238E27FC236}">
                <a16:creationId xmlns:a16="http://schemas.microsoft.com/office/drawing/2014/main" id="{B0CFDB96-D3EF-E943-AA4F-E2BBD6E784FA}"/>
              </a:ext>
            </a:extLst>
          </p:cNvPr>
          <p:cNvSpPr txBox="1"/>
          <p:nvPr/>
        </p:nvSpPr>
        <p:spPr>
          <a:xfrm>
            <a:off x="8615143" y="3553326"/>
            <a:ext cx="799122" cy="224829"/>
          </a:xfrm>
          <a:prstGeom prst="rect">
            <a:avLst/>
          </a:prstGeom>
          <a:noFill/>
        </p:spPr>
        <p:txBody>
          <a:bodyPr wrap="square" lIns="0" tIns="0" rIns="0" bIns="0" rtlCol="0">
            <a:noAutofit/>
          </a:bodyPr>
          <a:lstStyle/>
          <a:p>
            <a:r>
              <a:rPr lang="en-GB" sz="1400" dirty="0"/>
              <a:t>(n = 39)</a:t>
            </a:r>
            <a:r>
              <a:rPr lang="en-GB" sz="1400" baseline="30000" dirty="0"/>
              <a:t>a</a:t>
            </a:r>
          </a:p>
        </p:txBody>
      </p:sp>
      <p:sp>
        <p:nvSpPr>
          <p:cNvPr id="30" name="Rectangle 29">
            <a:extLst>
              <a:ext uri="{FF2B5EF4-FFF2-40B4-BE49-F238E27FC236}">
                <a16:creationId xmlns:a16="http://schemas.microsoft.com/office/drawing/2014/main" id="{EBF60E11-E0CE-674A-8C5A-B816D29BF541}"/>
              </a:ext>
            </a:extLst>
          </p:cNvPr>
          <p:cNvSpPr/>
          <p:nvPr/>
        </p:nvSpPr>
        <p:spPr>
          <a:xfrm>
            <a:off x="192088" y="5076825"/>
            <a:ext cx="11807825" cy="430887"/>
          </a:xfrm>
          <a:prstGeom prst="rect">
            <a:avLst/>
          </a:prstGeom>
          <a:solidFill>
            <a:schemeClr val="accent1"/>
          </a:solidFill>
        </p:spPr>
        <p:txBody>
          <a:bodyPr wrap="square" lIns="91440" tIns="91440" rIns="91440" bIns="91440" anchor="ctr">
            <a:spAutoFit/>
          </a:bodyPr>
          <a:lstStyle/>
          <a:p>
            <a:pPr algn="ctr">
              <a:spcBef>
                <a:spcPts val="200"/>
              </a:spcBef>
            </a:pPr>
            <a:r>
              <a:rPr lang="en-GB" sz="1600" b="1" dirty="0">
                <a:solidFill>
                  <a:schemeClr val="bg1"/>
                </a:solidFill>
              </a:rPr>
              <a:t>Addition of evolocumab demonstrated greater reduction in PAV and TAV compared with placebo.</a:t>
            </a:r>
            <a:r>
              <a:rPr lang="en-GB" sz="1600" b="1" baseline="30000" dirty="0">
                <a:solidFill>
                  <a:schemeClr val="bg1"/>
                </a:solidFill>
              </a:rPr>
              <a:t>1</a:t>
            </a:r>
          </a:p>
        </p:txBody>
      </p:sp>
      <p:sp>
        <p:nvSpPr>
          <p:cNvPr id="5" name="Title 4">
            <a:extLst>
              <a:ext uri="{FF2B5EF4-FFF2-40B4-BE49-F238E27FC236}">
                <a16:creationId xmlns:a16="http://schemas.microsoft.com/office/drawing/2014/main" id="{EAE57AEB-1EA6-4314-B0D7-7B33E6D1D05D}"/>
              </a:ext>
            </a:extLst>
          </p:cNvPr>
          <p:cNvSpPr>
            <a:spLocks noGrp="1"/>
          </p:cNvSpPr>
          <p:nvPr>
            <p:ph type="title"/>
          </p:nvPr>
        </p:nvSpPr>
        <p:spPr/>
        <p:txBody>
          <a:bodyPr/>
          <a:lstStyle/>
          <a:p>
            <a:r>
              <a:rPr lang="en-US" sz="2800" noProof="0" dirty="0"/>
              <a:t>Exploratory Analysis by IVUS: Plaque Volume Changes With the Addition of Evolocumab to Background Statin Treatment</a:t>
            </a:r>
            <a:endParaRPr lang="en-US" noProof="0" dirty="0"/>
          </a:p>
        </p:txBody>
      </p:sp>
      <p:grpSp>
        <p:nvGrpSpPr>
          <p:cNvPr id="35" name="Group 34">
            <a:extLst>
              <a:ext uri="{FF2B5EF4-FFF2-40B4-BE49-F238E27FC236}">
                <a16:creationId xmlns:a16="http://schemas.microsoft.com/office/drawing/2014/main" id="{77D01AFF-C287-40C4-A434-19A0F0DA9844}"/>
              </a:ext>
            </a:extLst>
          </p:cNvPr>
          <p:cNvGrpSpPr/>
          <p:nvPr/>
        </p:nvGrpSpPr>
        <p:grpSpPr>
          <a:xfrm flipH="1">
            <a:off x="9726163" y="3228933"/>
            <a:ext cx="1653978" cy="307832"/>
            <a:chOff x="3887478" y="2496502"/>
            <a:chExt cx="1653978" cy="307832"/>
          </a:xfrm>
        </p:grpSpPr>
        <p:grpSp>
          <p:nvGrpSpPr>
            <p:cNvPr id="36" name="Group 35">
              <a:extLst>
                <a:ext uri="{FF2B5EF4-FFF2-40B4-BE49-F238E27FC236}">
                  <a16:creationId xmlns:a16="http://schemas.microsoft.com/office/drawing/2014/main" id="{7212B649-E8C6-469F-9F98-8F4B37614D7A}"/>
                </a:ext>
              </a:extLst>
            </p:cNvPr>
            <p:cNvGrpSpPr/>
            <p:nvPr/>
          </p:nvGrpSpPr>
          <p:grpSpPr>
            <a:xfrm>
              <a:off x="3887478" y="2496502"/>
              <a:ext cx="1653978" cy="307832"/>
              <a:chOff x="3887478" y="2496502"/>
              <a:chExt cx="1653978" cy="307832"/>
            </a:xfrm>
          </p:grpSpPr>
          <p:sp>
            <p:nvSpPr>
              <p:cNvPr id="38" name="Triangle 151">
                <a:extLst>
                  <a:ext uri="{FF2B5EF4-FFF2-40B4-BE49-F238E27FC236}">
                    <a16:creationId xmlns:a16="http://schemas.microsoft.com/office/drawing/2014/main" id="{34CB34E6-3EFB-4A7B-98F7-39ACA20D6442}"/>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39" name="Triangle 151">
                <a:extLst>
                  <a:ext uri="{FF2B5EF4-FFF2-40B4-BE49-F238E27FC236}">
                    <a16:creationId xmlns:a16="http://schemas.microsoft.com/office/drawing/2014/main" id="{385A2136-F042-4EEA-990E-8A705C899C61}"/>
                  </a:ext>
                </a:extLst>
              </p:cNvPr>
              <p:cNvSpPr/>
              <p:nvPr/>
            </p:nvSpPr>
            <p:spPr>
              <a:xfrm flipV="1">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37" name="TextBox 36">
              <a:extLst>
                <a:ext uri="{FF2B5EF4-FFF2-40B4-BE49-F238E27FC236}">
                  <a16:creationId xmlns:a16="http://schemas.microsoft.com/office/drawing/2014/main" id="{7AC9D484-A409-4713-A293-C68FE94C14D9}"/>
                </a:ext>
              </a:extLst>
            </p:cNvPr>
            <p:cNvSpPr txBox="1"/>
            <p:nvPr/>
          </p:nvSpPr>
          <p:spPr>
            <a:xfrm>
              <a:off x="4398514" y="2516017"/>
              <a:ext cx="631903" cy="215444"/>
            </a:xfrm>
            <a:prstGeom prst="rect">
              <a:avLst/>
            </a:prstGeom>
            <a:noFill/>
          </p:spPr>
          <p:txBody>
            <a:bodyPr wrap="none" lIns="91440" tIns="0" rIns="91440" bIns="0" rtlCol="0">
              <a:spAutoFit/>
            </a:bodyPr>
            <a:lstStyle/>
            <a:p>
              <a:pPr algn="ctr"/>
              <a:r>
                <a:rPr lang="en-US" sz="1400" b="1" dirty="0">
                  <a:solidFill>
                    <a:schemeClr val="bg1"/>
                  </a:solidFill>
                </a:rPr>
                <a:t>–19.0</a:t>
              </a:r>
            </a:p>
          </p:txBody>
        </p:sp>
      </p:grpSp>
      <p:grpSp>
        <p:nvGrpSpPr>
          <p:cNvPr id="41" name="Group 40">
            <a:extLst>
              <a:ext uri="{FF2B5EF4-FFF2-40B4-BE49-F238E27FC236}">
                <a16:creationId xmlns:a16="http://schemas.microsoft.com/office/drawing/2014/main" id="{67B71D32-AC8B-4094-BE8D-7A8DF9741E4C}"/>
              </a:ext>
            </a:extLst>
          </p:cNvPr>
          <p:cNvGrpSpPr/>
          <p:nvPr/>
        </p:nvGrpSpPr>
        <p:grpSpPr>
          <a:xfrm flipH="1">
            <a:off x="7425277" y="2882655"/>
            <a:ext cx="1653978" cy="307832"/>
            <a:chOff x="3887478" y="2496502"/>
            <a:chExt cx="1653978" cy="307832"/>
          </a:xfrm>
        </p:grpSpPr>
        <p:grpSp>
          <p:nvGrpSpPr>
            <p:cNvPr id="42" name="Group 41">
              <a:extLst>
                <a:ext uri="{FF2B5EF4-FFF2-40B4-BE49-F238E27FC236}">
                  <a16:creationId xmlns:a16="http://schemas.microsoft.com/office/drawing/2014/main" id="{DB1B4F48-23C9-416C-B322-0FCC1BA802A5}"/>
                </a:ext>
              </a:extLst>
            </p:cNvPr>
            <p:cNvGrpSpPr/>
            <p:nvPr/>
          </p:nvGrpSpPr>
          <p:grpSpPr>
            <a:xfrm>
              <a:off x="3887478" y="2496502"/>
              <a:ext cx="1653978" cy="307832"/>
              <a:chOff x="3887478" y="2496502"/>
              <a:chExt cx="1653978" cy="307832"/>
            </a:xfrm>
          </p:grpSpPr>
          <p:sp>
            <p:nvSpPr>
              <p:cNvPr id="44" name="Triangle 151">
                <a:extLst>
                  <a:ext uri="{FF2B5EF4-FFF2-40B4-BE49-F238E27FC236}">
                    <a16:creationId xmlns:a16="http://schemas.microsoft.com/office/drawing/2014/main" id="{044CB1A8-2C44-4F6E-A3A0-9BC5D4B9DC37}"/>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45" name="Triangle 151">
                <a:extLst>
                  <a:ext uri="{FF2B5EF4-FFF2-40B4-BE49-F238E27FC236}">
                    <a16:creationId xmlns:a16="http://schemas.microsoft.com/office/drawing/2014/main" id="{C8CFC5FB-4D1C-4851-AE83-749C826E6462}"/>
                  </a:ext>
                </a:extLst>
              </p:cNvPr>
              <p:cNvSpPr/>
              <p:nvPr/>
            </p:nvSpPr>
            <p:spPr>
              <a:xfrm flipV="1">
                <a:off x="3887478" y="2496502"/>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3" name="TextBox 42">
              <a:extLst>
                <a:ext uri="{FF2B5EF4-FFF2-40B4-BE49-F238E27FC236}">
                  <a16:creationId xmlns:a16="http://schemas.microsoft.com/office/drawing/2014/main" id="{C73D0CA9-D628-485E-81E7-6B36A73D70E7}"/>
                </a:ext>
              </a:extLst>
            </p:cNvPr>
            <p:cNvSpPr txBox="1"/>
            <p:nvPr/>
          </p:nvSpPr>
          <p:spPr>
            <a:xfrm>
              <a:off x="4448207" y="2516017"/>
              <a:ext cx="532517" cy="215444"/>
            </a:xfrm>
            <a:prstGeom prst="rect">
              <a:avLst/>
            </a:prstGeom>
            <a:noFill/>
          </p:spPr>
          <p:txBody>
            <a:bodyPr wrap="none" lIns="91440" tIns="0" rIns="91440" bIns="0" rtlCol="0">
              <a:spAutoFit/>
            </a:bodyPr>
            <a:lstStyle/>
            <a:p>
              <a:pPr algn="ctr"/>
              <a:r>
                <a:rPr lang="en-US" sz="1400" b="1" dirty="0">
                  <a:solidFill>
                    <a:schemeClr val="bg1"/>
                  </a:solidFill>
                </a:rPr>
                <a:t>–8.9</a:t>
              </a:r>
            </a:p>
          </p:txBody>
        </p:sp>
      </p:grpSp>
      <p:grpSp>
        <p:nvGrpSpPr>
          <p:cNvPr id="46" name="Group 45">
            <a:extLst>
              <a:ext uri="{FF2B5EF4-FFF2-40B4-BE49-F238E27FC236}">
                <a16:creationId xmlns:a16="http://schemas.microsoft.com/office/drawing/2014/main" id="{86BFF433-0CEE-42D5-BAD5-35AC09EAF7EC}"/>
              </a:ext>
            </a:extLst>
          </p:cNvPr>
          <p:cNvGrpSpPr/>
          <p:nvPr/>
        </p:nvGrpSpPr>
        <p:grpSpPr>
          <a:xfrm flipH="1">
            <a:off x="3682054" y="3194190"/>
            <a:ext cx="1711128" cy="307832"/>
            <a:chOff x="3830328" y="2496502"/>
            <a:chExt cx="1711128" cy="307832"/>
          </a:xfrm>
        </p:grpSpPr>
        <p:grpSp>
          <p:nvGrpSpPr>
            <p:cNvPr id="47" name="Group 46">
              <a:extLst>
                <a:ext uri="{FF2B5EF4-FFF2-40B4-BE49-F238E27FC236}">
                  <a16:creationId xmlns:a16="http://schemas.microsoft.com/office/drawing/2014/main" id="{684D0770-8D0A-4460-85B7-00DCBCDD45EF}"/>
                </a:ext>
              </a:extLst>
            </p:cNvPr>
            <p:cNvGrpSpPr/>
            <p:nvPr/>
          </p:nvGrpSpPr>
          <p:grpSpPr>
            <a:xfrm>
              <a:off x="3830328" y="2496502"/>
              <a:ext cx="1711128" cy="307832"/>
              <a:chOff x="3830328" y="2496502"/>
              <a:chExt cx="1711128" cy="307832"/>
            </a:xfrm>
          </p:grpSpPr>
          <p:sp>
            <p:nvSpPr>
              <p:cNvPr id="49" name="Triangle 151">
                <a:extLst>
                  <a:ext uri="{FF2B5EF4-FFF2-40B4-BE49-F238E27FC236}">
                    <a16:creationId xmlns:a16="http://schemas.microsoft.com/office/drawing/2014/main" id="{1A247E6A-D8FA-4569-B849-A0469F322622}"/>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50" name="Triangle 151">
                <a:extLst>
                  <a:ext uri="{FF2B5EF4-FFF2-40B4-BE49-F238E27FC236}">
                    <a16:creationId xmlns:a16="http://schemas.microsoft.com/office/drawing/2014/main" id="{ABA95F49-1359-4B29-9B84-407D72AC5E00}"/>
                  </a:ext>
                </a:extLst>
              </p:cNvPr>
              <p:cNvSpPr/>
              <p:nvPr/>
            </p:nvSpPr>
            <p:spPr>
              <a:xfrm flipV="1">
                <a:off x="383032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8" name="TextBox 47">
              <a:extLst>
                <a:ext uri="{FF2B5EF4-FFF2-40B4-BE49-F238E27FC236}">
                  <a16:creationId xmlns:a16="http://schemas.microsoft.com/office/drawing/2014/main" id="{7DF6B943-26AE-4CA7-94EC-5EE44A207185}"/>
                </a:ext>
              </a:extLst>
            </p:cNvPr>
            <p:cNvSpPr txBox="1"/>
            <p:nvPr/>
          </p:nvSpPr>
          <p:spPr>
            <a:xfrm>
              <a:off x="4391057" y="2516017"/>
              <a:ext cx="532517" cy="215444"/>
            </a:xfrm>
            <a:prstGeom prst="rect">
              <a:avLst/>
            </a:prstGeom>
            <a:noFill/>
          </p:spPr>
          <p:txBody>
            <a:bodyPr wrap="none" lIns="91440" tIns="0" rIns="91440" bIns="0" rtlCol="0">
              <a:spAutoFit/>
            </a:bodyPr>
            <a:lstStyle/>
            <a:p>
              <a:pPr algn="ctr"/>
              <a:r>
                <a:rPr lang="en-US" sz="1400" b="1" dirty="0">
                  <a:solidFill>
                    <a:schemeClr val="bg1"/>
                  </a:solidFill>
                </a:rPr>
                <a:t>–2.3</a:t>
              </a:r>
            </a:p>
          </p:txBody>
        </p:sp>
      </p:grpSp>
      <p:grpSp>
        <p:nvGrpSpPr>
          <p:cNvPr id="51" name="Group 50">
            <a:extLst>
              <a:ext uri="{FF2B5EF4-FFF2-40B4-BE49-F238E27FC236}">
                <a16:creationId xmlns:a16="http://schemas.microsoft.com/office/drawing/2014/main" id="{F5F0B84C-7984-4D90-8C59-B8F920C26C23}"/>
              </a:ext>
            </a:extLst>
          </p:cNvPr>
          <p:cNvGrpSpPr/>
          <p:nvPr/>
        </p:nvGrpSpPr>
        <p:grpSpPr>
          <a:xfrm flipH="1">
            <a:off x="1596351" y="2821736"/>
            <a:ext cx="1653978" cy="307832"/>
            <a:chOff x="3716028" y="2496502"/>
            <a:chExt cx="1653978" cy="307832"/>
          </a:xfrm>
        </p:grpSpPr>
        <p:grpSp>
          <p:nvGrpSpPr>
            <p:cNvPr id="52" name="Group 51">
              <a:extLst>
                <a:ext uri="{FF2B5EF4-FFF2-40B4-BE49-F238E27FC236}">
                  <a16:creationId xmlns:a16="http://schemas.microsoft.com/office/drawing/2014/main" id="{8465D787-E2DD-4959-B2DF-BBAE128B0497}"/>
                </a:ext>
              </a:extLst>
            </p:cNvPr>
            <p:cNvGrpSpPr/>
            <p:nvPr/>
          </p:nvGrpSpPr>
          <p:grpSpPr>
            <a:xfrm>
              <a:off x="3716028" y="2496502"/>
              <a:ext cx="1653978" cy="307832"/>
              <a:chOff x="3716028" y="2496502"/>
              <a:chExt cx="1653978" cy="307832"/>
            </a:xfrm>
          </p:grpSpPr>
          <p:sp>
            <p:nvSpPr>
              <p:cNvPr id="54" name="Triangle 151">
                <a:extLst>
                  <a:ext uri="{FF2B5EF4-FFF2-40B4-BE49-F238E27FC236}">
                    <a16:creationId xmlns:a16="http://schemas.microsoft.com/office/drawing/2014/main" id="{0B8B2ED0-F9F2-4471-8A37-66CF89B17C03}"/>
                  </a:ext>
                </a:extLst>
              </p:cNvPr>
              <p:cNvSpPr/>
              <p:nvPr/>
            </p:nvSpPr>
            <p:spPr>
              <a:xfrm>
                <a:off x="371602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55" name="Triangle 151">
                <a:extLst>
                  <a:ext uri="{FF2B5EF4-FFF2-40B4-BE49-F238E27FC236}">
                    <a16:creationId xmlns:a16="http://schemas.microsoft.com/office/drawing/2014/main" id="{69145AF7-50A2-4674-B65C-AE926EBA0C4B}"/>
                  </a:ext>
                </a:extLst>
              </p:cNvPr>
              <p:cNvSpPr/>
              <p:nvPr/>
            </p:nvSpPr>
            <p:spPr>
              <a:xfrm flipV="1">
                <a:off x="3716028" y="2496502"/>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53" name="TextBox 52">
              <a:extLst>
                <a:ext uri="{FF2B5EF4-FFF2-40B4-BE49-F238E27FC236}">
                  <a16:creationId xmlns:a16="http://schemas.microsoft.com/office/drawing/2014/main" id="{74F9BFCF-966A-4BE8-B1A6-711EB5BFA025}"/>
                </a:ext>
              </a:extLst>
            </p:cNvPr>
            <p:cNvSpPr txBox="1"/>
            <p:nvPr/>
          </p:nvSpPr>
          <p:spPr>
            <a:xfrm>
              <a:off x="4276758" y="2516017"/>
              <a:ext cx="532517" cy="215444"/>
            </a:xfrm>
            <a:prstGeom prst="rect">
              <a:avLst/>
            </a:prstGeom>
            <a:noFill/>
          </p:spPr>
          <p:txBody>
            <a:bodyPr wrap="none" lIns="91440" tIns="0" rIns="91440" bIns="0" rtlCol="0">
              <a:spAutoFit/>
            </a:bodyPr>
            <a:lstStyle/>
            <a:p>
              <a:pPr algn="ctr"/>
              <a:r>
                <a:rPr lang="en-US" sz="1400" b="1" dirty="0">
                  <a:solidFill>
                    <a:schemeClr val="bg1"/>
                  </a:solidFill>
                </a:rPr>
                <a:t>–0.6</a:t>
              </a:r>
            </a:p>
          </p:txBody>
        </p:sp>
      </p:grpSp>
      <p:sp>
        <p:nvSpPr>
          <p:cNvPr id="59" name="TextBox 58">
            <a:extLst>
              <a:ext uri="{FF2B5EF4-FFF2-40B4-BE49-F238E27FC236}">
                <a16:creationId xmlns:a16="http://schemas.microsoft.com/office/drawing/2014/main" id="{734101A2-C71A-4465-9650-4C0F414566BF}"/>
              </a:ext>
            </a:extLst>
          </p:cNvPr>
          <p:cNvSpPr txBox="1"/>
          <p:nvPr/>
        </p:nvSpPr>
        <p:spPr>
          <a:xfrm>
            <a:off x="5105400" y="3555897"/>
            <a:ext cx="731520" cy="182880"/>
          </a:xfrm>
          <a:prstGeom prst="rect">
            <a:avLst/>
          </a:prstGeom>
          <a:noFill/>
        </p:spPr>
        <p:txBody>
          <a:bodyPr wrap="square" lIns="0" tIns="0" rIns="0" bIns="0" rtlCol="0">
            <a:noAutofit/>
          </a:bodyPr>
          <a:lstStyle/>
          <a:p>
            <a:r>
              <a:rPr lang="en-GB" sz="1400" dirty="0"/>
              <a:t>(n = 40)</a:t>
            </a:r>
            <a:r>
              <a:rPr lang="en-GB" sz="1400" baseline="30000" dirty="0"/>
              <a:t>a</a:t>
            </a:r>
          </a:p>
        </p:txBody>
      </p:sp>
      <p:sp>
        <p:nvSpPr>
          <p:cNvPr id="60" name="TextBox 59">
            <a:extLst>
              <a:ext uri="{FF2B5EF4-FFF2-40B4-BE49-F238E27FC236}">
                <a16:creationId xmlns:a16="http://schemas.microsoft.com/office/drawing/2014/main" id="{634AC88D-CC18-4496-BEBB-07756316C75E}"/>
              </a:ext>
            </a:extLst>
          </p:cNvPr>
          <p:cNvSpPr txBox="1"/>
          <p:nvPr/>
        </p:nvSpPr>
        <p:spPr>
          <a:xfrm>
            <a:off x="11090956" y="3546372"/>
            <a:ext cx="731520" cy="224829"/>
          </a:xfrm>
          <a:prstGeom prst="rect">
            <a:avLst/>
          </a:prstGeom>
          <a:noFill/>
        </p:spPr>
        <p:txBody>
          <a:bodyPr wrap="square" lIns="0" tIns="0" rIns="0" bIns="0" rtlCol="0">
            <a:noAutofit/>
          </a:bodyPr>
          <a:lstStyle/>
          <a:p>
            <a:r>
              <a:rPr lang="en-GB" sz="1400" dirty="0"/>
              <a:t>(n = 40)</a:t>
            </a:r>
            <a:r>
              <a:rPr lang="en-GB" sz="1400" baseline="30000" dirty="0"/>
              <a:t>a</a:t>
            </a:r>
          </a:p>
        </p:txBody>
      </p:sp>
      <p:sp>
        <p:nvSpPr>
          <p:cNvPr id="6" name="TextBox 5">
            <a:extLst>
              <a:ext uri="{FF2B5EF4-FFF2-40B4-BE49-F238E27FC236}">
                <a16:creationId xmlns:a16="http://schemas.microsoft.com/office/drawing/2014/main" id="{3497249D-6D72-4B33-8798-FEC7325711B0}"/>
              </a:ext>
            </a:extLst>
          </p:cNvPr>
          <p:cNvSpPr txBox="1"/>
          <p:nvPr/>
        </p:nvSpPr>
        <p:spPr>
          <a:xfrm>
            <a:off x="381001" y="4229100"/>
            <a:ext cx="5572124" cy="914400"/>
          </a:xfrm>
          <a:prstGeom prst="rect">
            <a:avLst/>
          </a:prstGeom>
          <a:noFill/>
        </p:spPr>
        <p:txBody>
          <a:bodyPr wrap="square" lIns="0" tIns="0" rIns="0" bIns="0" rtlCol="0">
            <a:normAutofit/>
          </a:bodyPr>
          <a:lstStyle/>
          <a:p>
            <a:pPr marL="171450" indent="-171450">
              <a:buFont typeface="Arial" panose="020B0604020202020204" pitchFamily="34" charset="0"/>
              <a:buChar char="•"/>
            </a:pPr>
            <a:r>
              <a:rPr lang="en-US" sz="1600" dirty="0"/>
              <a:t>Percentage of patients with any decrease in PAV from baseline: 56.4% in the placebo group and 77.5% in the evolocumab group (</a:t>
            </a:r>
            <a:r>
              <a:rPr lang="en-US" sz="1600" i="1" dirty="0"/>
              <a:t>P </a:t>
            </a:r>
            <a:r>
              <a:rPr lang="en-US" sz="1600" dirty="0"/>
              <a:t>= 0.04)</a:t>
            </a:r>
            <a:r>
              <a:rPr lang="en-US" sz="1600" baseline="30000" dirty="0"/>
              <a:t>1</a:t>
            </a:r>
          </a:p>
          <a:p>
            <a:pPr marL="171450" indent="-171450">
              <a:buFont typeface="Arial" panose="020B0604020202020204" pitchFamily="34" charset="0"/>
              <a:buChar char="•"/>
            </a:pPr>
            <a:endParaRPr lang="en-US" sz="1600" dirty="0"/>
          </a:p>
        </p:txBody>
      </p:sp>
      <p:sp>
        <p:nvSpPr>
          <p:cNvPr id="56" name="TextBox 55">
            <a:extLst>
              <a:ext uri="{FF2B5EF4-FFF2-40B4-BE49-F238E27FC236}">
                <a16:creationId xmlns:a16="http://schemas.microsoft.com/office/drawing/2014/main" id="{ABA65B2A-CDF9-474D-B252-0E7543480597}"/>
              </a:ext>
            </a:extLst>
          </p:cNvPr>
          <p:cNvSpPr txBox="1"/>
          <p:nvPr/>
        </p:nvSpPr>
        <p:spPr>
          <a:xfrm>
            <a:off x="6238875" y="4229100"/>
            <a:ext cx="5581650" cy="914400"/>
          </a:xfrm>
          <a:prstGeom prst="rect">
            <a:avLst/>
          </a:prstGeom>
          <a:noFill/>
        </p:spPr>
        <p:txBody>
          <a:bodyPr wrap="square" lIns="0" tIns="0" rIns="0" bIns="0" rtlCol="0">
            <a:normAutofit/>
          </a:bodyPr>
          <a:lstStyle/>
          <a:p>
            <a:pPr marL="171450" indent="-171450">
              <a:buFont typeface="Arial" panose="020B0604020202020204" pitchFamily="34" charset="0"/>
              <a:buChar char="•"/>
            </a:pPr>
            <a:r>
              <a:rPr lang="en-US" sz="1600" dirty="0"/>
              <a:t>Percentage of patients with any decrease in TAV from baseline: 66.7% in the placebo group and 80.0% in the evolocumab group (</a:t>
            </a:r>
            <a:r>
              <a:rPr lang="en-US" sz="1600" i="1" dirty="0"/>
              <a:t>P </a:t>
            </a:r>
            <a:r>
              <a:rPr lang="en-US" sz="1600" dirty="0"/>
              <a:t>= 0.18)</a:t>
            </a:r>
            <a:r>
              <a:rPr lang="en-US" sz="1600" baseline="30000" dirty="0"/>
              <a:t>1</a:t>
            </a:r>
          </a:p>
        </p:txBody>
      </p:sp>
    </p:spTree>
    <p:extLst>
      <p:ext uri="{BB962C8B-B14F-4D97-AF65-F5344CB8AC3E}">
        <p14:creationId xmlns:p14="http://schemas.microsoft.com/office/powerpoint/2010/main" val="243360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477B8B-36DB-45A5-B904-6C0234E54DDA}"/>
              </a:ext>
            </a:extLst>
          </p:cNvPr>
          <p:cNvSpPr>
            <a:spLocks noGrp="1"/>
          </p:cNvSpPr>
          <p:nvPr>
            <p:ph type="title"/>
          </p:nvPr>
        </p:nvSpPr>
        <p:spPr/>
        <p:txBody>
          <a:bodyPr/>
          <a:lstStyle/>
          <a:p>
            <a:r>
              <a:rPr lang="en-US" sz="2300" noProof="0" dirty="0"/>
              <a:t>Addition of Evolocumab Demonstrated a Safety Profile Comparable to </a:t>
            </a:r>
            <a:br>
              <a:rPr lang="en-US" sz="2300" noProof="0" dirty="0"/>
            </a:br>
            <a:r>
              <a:rPr lang="en-US" sz="2300" noProof="0" dirty="0"/>
              <a:t>Maximally Tolerated Statin Alone in the Post-ACS Setting</a:t>
            </a:r>
            <a:r>
              <a:rPr lang="en-US" sz="2300" baseline="30000" noProof="0" dirty="0"/>
              <a:t>1</a:t>
            </a:r>
          </a:p>
        </p:txBody>
      </p:sp>
      <p:sp>
        <p:nvSpPr>
          <p:cNvPr id="2" name="Content Placeholder 1">
            <a:extLst>
              <a:ext uri="{FF2B5EF4-FFF2-40B4-BE49-F238E27FC236}">
                <a16:creationId xmlns:a16="http://schemas.microsoft.com/office/drawing/2014/main" id="{587FA549-1A16-4B47-8A55-831E5D2D20D3}"/>
              </a:ext>
            </a:extLst>
          </p:cNvPr>
          <p:cNvSpPr>
            <a:spLocks noGrp="1"/>
          </p:cNvSpPr>
          <p:nvPr>
            <p:ph sz="quarter" idx="10"/>
          </p:nvPr>
        </p:nvSpPr>
        <p:spPr>
          <a:xfrm>
            <a:off x="394335" y="5883424"/>
            <a:ext cx="11283614" cy="641201"/>
          </a:xfrm>
        </p:spPr>
        <p:txBody>
          <a:bodyPr/>
          <a:lstStyle/>
          <a:p>
            <a:r>
              <a:rPr lang="en-US" sz="1000" i="1" noProof="0" dirty="0"/>
              <a:t>This trial was not designed to assess a correlation between changes in FCT and cardiovascular events.</a:t>
            </a:r>
          </a:p>
          <a:p>
            <a:r>
              <a:rPr lang="en-US" sz="1000" noProof="0" dirty="0"/>
              <a:t>ACS, acute coronary syndrome; AE, adverse event; FCT, fibrous cap thickness; MI, myocardial infarction.</a:t>
            </a:r>
          </a:p>
          <a:p>
            <a:r>
              <a:rPr lang="en-US" noProof="0" dirty="0"/>
              <a:t>1. Nicholls SJ, et al. [published online ahead of print March 16, 2022]. </a:t>
            </a:r>
            <a:r>
              <a:rPr lang="en-US" i="1" noProof="0" dirty="0"/>
              <a:t>JACC Cardiovasc Imaging</a:t>
            </a:r>
            <a:r>
              <a:rPr lang="en-US" noProof="0" dirty="0"/>
              <a:t>. doi:10.1016/j.jcmg.2022.03.002.</a:t>
            </a:r>
            <a:endParaRPr lang="en-US" sz="1000" noProof="0" dirty="0"/>
          </a:p>
          <a:p>
            <a:r>
              <a:rPr lang="en-US" sz="1000" noProof="0" dirty="0"/>
              <a:t>2. Nicholls SJ, et al. [published online ahead of print March 16, 2022]. </a:t>
            </a:r>
            <a:r>
              <a:rPr lang="en-US" sz="1000" i="1" noProof="0" dirty="0"/>
              <a:t>JACC Cardiovasc Imaging. </a:t>
            </a:r>
            <a:r>
              <a:rPr lang="en-US" sz="1000" noProof="0" dirty="0"/>
              <a:t>d</a:t>
            </a:r>
            <a:r>
              <a:rPr lang="en-US" dirty="0"/>
              <a:t>oi:10.1016/j.jcmg.2022.03.002; supplementary material. </a:t>
            </a:r>
            <a:endParaRPr lang="en-US" sz="1000" noProof="0" dirty="0"/>
          </a:p>
        </p:txBody>
      </p:sp>
      <p:graphicFrame>
        <p:nvGraphicFramePr>
          <p:cNvPr id="8" name="Table 7">
            <a:extLst>
              <a:ext uri="{FF2B5EF4-FFF2-40B4-BE49-F238E27FC236}">
                <a16:creationId xmlns:a16="http://schemas.microsoft.com/office/drawing/2014/main" id="{C89D9C80-B931-4FEF-9008-B7119560A288}"/>
              </a:ext>
            </a:extLst>
          </p:cNvPr>
          <p:cNvGraphicFramePr>
            <a:graphicFrameLocks noGrp="1"/>
          </p:cNvGraphicFramePr>
          <p:nvPr>
            <p:extLst>
              <p:ext uri="{D42A27DB-BD31-4B8C-83A1-F6EECF244321}">
                <p14:modId xmlns:p14="http://schemas.microsoft.com/office/powerpoint/2010/main" val="2710309789"/>
              </p:ext>
            </p:extLst>
          </p:nvPr>
        </p:nvGraphicFramePr>
        <p:xfrm>
          <a:off x="380999" y="1330324"/>
          <a:ext cx="11439525" cy="2974974"/>
        </p:xfrm>
        <a:graphic>
          <a:graphicData uri="http://schemas.openxmlformats.org/drawingml/2006/table">
            <a:tbl>
              <a:tblPr firstRow="1" bandRow="1"/>
              <a:tblGrid>
                <a:gridCol w="5598065">
                  <a:extLst>
                    <a:ext uri="{9D8B030D-6E8A-4147-A177-3AD203B41FA5}">
                      <a16:colId xmlns:a16="http://schemas.microsoft.com/office/drawing/2014/main" val="20000"/>
                    </a:ext>
                  </a:extLst>
                </a:gridCol>
                <a:gridCol w="2920730">
                  <a:extLst>
                    <a:ext uri="{9D8B030D-6E8A-4147-A177-3AD203B41FA5}">
                      <a16:colId xmlns:a16="http://schemas.microsoft.com/office/drawing/2014/main" val="20001"/>
                    </a:ext>
                  </a:extLst>
                </a:gridCol>
                <a:gridCol w="2920730">
                  <a:extLst>
                    <a:ext uri="{9D8B030D-6E8A-4147-A177-3AD203B41FA5}">
                      <a16:colId xmlns:a16="http://schemas.microsoft.com/office/drawing/2014/main" val="20002"/>
                    </a:ext>
                  </a:extLst>
                </a:gridCol>
              </a:tblGrid>
              <a:tr h="740089">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en-US" sz="1800" dirty="0">
                          <a:solidFill>
                            <a:srgbClr val="FFFFFF"/>
                          </a:solidFill>
                        </a:rPr>
                        <a:t> Event</a:t>
                      </a:r>
                    </a:p>
                  </a:txBody>
                  <a:tcPr marT="72000" marB="72000" anchor="ct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en-US" sz="1800" dirty="0"/>
                        <a:t>Placebo </a:t>
                      </a:r>
                      <a:br>
                        <a:rPr lang="en-US" sz="1800" dirty="0"/>
                      </a:br>
                      <a:r>
                        <a:rPr lang="en-US" sz="1800" dirty="0"/>
                        <a:t>(</a:t>
                      </a:r>
                      <a:r>
                        <a:rPr lang="en-US" sz="1800" dirty="0">
                          <a:solidFill>
                            <a:schemeClr val="bg1"/>
                          </a:solidFill>
                        </a:rPr>
                        <a:t>n </a:t>
                      </a:r>
                      <a:r>
                        <a:rPr lang="en-US" sz="1800" dirty="0"/>
                        <a:t>= 81)</a:t>
                      </a:r>
                    </a:p>
                  </a:txBody>
                  <a:tcPr marT="72000" marB="72000" anchor="ct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en-US" sz="1800" dirty="0"/>
                        <a:t>Evolocumab </a:t>
                      </a:r>
                    </a:p>
                    <a:p>
                      <a:pPr algn="ctr"/>
                      <a:r>
                        <a:rPr lang="en-US" sz="1800" dirty="0"/>
                        <a:t>(</a:t>
                      </a:r>
                      <a:r>
                        <a:rPr lang="en-US" sz="1800" dirty="0">
                          <a:solidFill>
                            <a:schemeClr val="bg1"/>
                          </a:solidFill>
                        </a:rPr>
                        <a:t>n </a:t>
                      </a:r>
                      <a:r>
                        <a:rPr lang="en-US" sz="1800" dirty="0"/>
                        <a:t>= 80)</a:t>
                      </a:r>
                    </a:p>
                  </a:txBody>
                  <a:tcPr marT="72000" marB="72000" anchor="ct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4697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en-US" sz="1800" b="1" dirty="0">
                          <a:solidFill>
                            <a:srgbClr val="FFFFFF"/>
                          </a:solidFill>
                        </a:rPr>
                        <a:t>Death </a:t>
                      </a:r>
                      <a:r>
                        <a:rPr lang="en-US" sz="1800" b="1" dirty="0">
                          <a:solidFill>
                            <a:schemeClr val="bg1"/>
                          </a:solidFill>
                        </a:rPr>
                        <a:t>(%)</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1.2</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0</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4697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en-US" sz="1800" b="1" dirty="0">
                          <a:solidFill>
                            <a:srgbClr val="FFFFFF"/>
                          </a:solidFill>
                        </a:rPr>
                        <a:t>Nonfatal MI </a:t>
                      </a:r>
                      <a:r>
                        <a:rPr lang="en-US" sz="1800" b="1" kern="1200" dirty="0">
                          <a:solidFill>
                            <a:schemeClr val="bg1"/>
                          </a:solidFill>
                          <a:latin typeface="Arial"/>
                          <a:ea typeface="ＭＳ Ｐゴシック"/>
                          <a:cs typeface="+mn-cs"/>
                        </a:rPr>
                        <a:t>(%)</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3.7</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0</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44697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indent="0" algn="l" defTabSz="914400" rtl="0" eaLnBrk="1" fontAlgn="auto" latinLnBrk="0" hangingPunct="1">
                        <a:lnSpc>
                          <a:spcPct val="100000"/>
                        </a:lnSpc>
                        <a:spcBef>
                          <a:spcPts val="0"/>
                        </a:spcBef>
                        <a:spcAft>
                          <a:spcPts val="0"/>
                        </a:spcAft>
                        <a:buClrTx/>
                        <a:buSzTx/>
                        <a:buFontTx/>
                        <a:buNone/>
                        <a:tabLst>
                          <a:tab pos="515938" algn="l"/>
                        </a:tabLst>
                        <a:defRPr/>
                      </a:pPr>
                      <a:r>
                        <a:rPr lang="en-US" sz="1800" b="1" dirty="0">
                          <a:solidFill>
                            <a:schemeClr val="bg1"/>
                          </a:solidFill>
                        </a:rPr>
                        <a:t>Injection-site reactions </a:t>
                      </a:r>
                      <a:r>
                        <a:rPr kumimoji="0" lang="en-US" sz="1800" b="1" i="0" u="none" strike="noStrike" kern="1200" cap="none" spc="0" normalizeH="0" baseline="0" noProof="0" dirty="0">
                          <a:ln>
                            <a:noFill/>
                          </a:ln>
                          <a:solidFill>
                            <a:prstClr val="white"/>
                          </a:solidFill>
                          <a:effectLst/>
                          <a:uLnTx/>
                          <a:uFillTx/>
                          <a:latin typeface="Arial"/>
                          <a:ea typeface="ＭＳ Ｐゴシック"/>
                          <a:cs typeface="+mn-cs"/>
                        </a:rPr>
                        <a:t>(%)</a:t>
                      </a:r>
                      <a:endParaRPr lang="en-US" sz="1800" b="1" kern="1200" dirty="0">
                        <a:solidFill>
                          <a:schemeClr val="tx1"/>
                        </a:solidFill>
                        <a:latin typeface="Arial"/>
                        <a:ea typeface="ＭＳ Ｐゴシック"/>
                        <a:cs typeface="+mn-cs"/>
                      </a:endParaRP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1.2</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0</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8"/>
                  </a:ext>
                </a:extLst>
              </a:tr>
              <a:tr h="44697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Myalgia </a:t>
                      </a:r>
                      <a:r>
                        <a:rPr kumimoji="0" lang="en-US" sz="1800" b="1" i="0" u="none" strike="noStrike" kern="1200" cap="none" spc="0" normalizeH="0" baseline="0" noProof="0" dirty="0">
                          <a:ln>
                            <a:noFill/>
                          </a:ln>
                          <a:solidFill>
                            <a:prstClr val="white"/>
                          </a:solidFill>
                          <a:effectLst/>
                          <a:uLnTx/>
                          <a:uFillTx/>
                          <a:latin typeface="Arial"/>
                          <a:ea typeface="ＭＳ Ｐゴシック"/>
                          <a:cs typeface="+mn-cs"/>
                        </a:rPr>
                        <a:t>(%)</a:t>
                      </a:r>
                      <a:endParaRPr lang="en-US" sz="1800" b="1" kern="1200" dirty="0">
                        <a:solidFill>
                          <a:schemeClr val="tx1"/>
                        </a:solidFill>
                        <a:latin typeface="Arial"/>
                        <a:ea typeface="ＭＳ Ｐゴシック"/>
                        <a:cs typeface="+mn-cs"/>
                      </a:endParaRP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7.4</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solidFill>
                            <a:sysClr val="windowText" lastClr="000000"/>
                          </a:solidFill>
                        </a:rPr>
                        <a:t>6.3</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13"/>
                  </a:ext>
                </a:extLst>
              </a:tr>
              <a:tr h="446977">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r>
                        <a:rPr lang="en-US" sz="1800" b="1" dirty="0">
                          <a:solidFill>
                            <a:schemeClr val="bg1"/>
                          </a:solidFill>
                        </a:rPr>
                        <a:t>Discontinuation from treatment </a:t>
                      </a:r>
                      <a:r>
                        <a:rPr lang="en-US" sz="1800" b="1" kern="1200" dirty="0">
                          <a:solidFill>
                            <a:schemeClr val="bg1"/>
                          </a:solidFill>
                          <a:latin typeface="Arial"/>
                          <a:ea typeface="ＭＳ Ｐゴシック"/>
                          <a:cs typeface="+mn-cs"/>
                        </a:rPr>
                        <a:t>(%)</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50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algn="ctr"/>
                      <a:r>
                        <a:rPr lang="en-US" sz="1800" dirty="0">
                          <a:solidFill>
                            <a:sysClr val="windowText" lastClr="000000"/>
                          </a:solidFill>
                        </a:rPr>
                        <a:t>12.2</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ea typeface="ＭＳ Ｐゴシック"/>
                        </a:defRPr>
                      </a:lvl1pPr>
                      <a:lvl2pPr marL="457200" algn="l" defTabSz="914400" rtl="0" eaLnBrk="1" latinLnBrk="0" hangingPunct="1">
                        <a:defRPr sz="1800" kern="1200">
                          <a:solidFill>
                            <a:schemeClr val="dk1"/>
                          </a:solidFill>
                          <a:latin typeface="Arial"/>
                          <a:ea typeface="ＭＳ Ｐゴシック"/>
                        </a:defRPr>
                      </a:lvl2pPr>
                      <a:lvl3pPr marL="914400" algn="l" defTabSz="914400" rtl="0" eaLnBrk="1" latinLnBrk="0" hangingPunct="1">
                        <a:defRPr sz="1800" kern="1200">
                          <a:solidFill>
                            <a:schemeClr val="dk1"/>
                          </a:solidFill>
                          <a:latin typeface="Arial"/>
                          <a:ea typeface="ＭＳ Ｐゴシック"/>
                        </a:defRPr>
                      </a:lvl3pPr>
                      <a:lvl4pPr marL="1371600" algn="l" defTabSz="914400" rtl="0" eaLnBrk="1" latinLnBrk="0" hangingPunct="1">
                        <a:defRPr sz="1800" kern="1200">
                          <a:solidFill>
                            <a:schemeClr val="dk1"/>
                          </a:solidFill>
                          <a:latin typeface="Arial"/>
                          <a:ea typeface="ＭＳ Ｐゴシック"/>
                        </a:defRPr>
                      </a:lvl4pPr>
                      <a:lvl5pPr marL="1828800" algn="l" defTabSz="914400" rtl="0" eaLnBrk="1" latinLnBrk="0" hangingPunct="1">
                        <a:defRPr sz="1800" kern="1200">
                          <a:solidFill>
                            <a:schemeClr val="dk1"/>
                          </a:solidFill>
                          <a:latin typeface="Arial"/>
                          <a:ea typeface="ＭＳ Ｐゴシック"/>
                        </a:defRPr>
                      </a:lvl5pPr>
                      <a:lvl6pPr marL="2286000" algn="l" defTabSz="914400" rtl="0" eaLnBrk="1" latinLnBrk="0" hangingPunct="1">
                        <a:defRPr sz="1800" kern="1200">
                          <a:solidFill>
                            <a:schemeClr val="dk1"/>
                          </a:solidFill>
                          <a:latin typeface="Arial"/>
                          <a:ea typeface="ＭＳ Ｐゴシック"/>
                        </a:defRPr>
                      </a:lvl6pPr>
                      <a:lvl7pPr marL="2743200" algn="l" defTabSz="914400" rtl="0" eaLnBrk="1" latinLnBrk="0" hangingPunct="1">
                        <a:defRPr sz="1800" kern="1200">
                          <a:solidFill>
                            <a:schemeClr val="dk1"/>
                          </a:solidFill>
                          <a:latin typeface="Arial"/>
                          <a:ea typeface="ＭＳ Ｐゴシック"/>
                        </a:defRPr>
                      </a:lvl7pPr>
                      <a:lvl8pPr marL="3200400" algn="l" defTabSz="914400" rtl="0" eaLnBrk="1" latinLnBrk="0" hangingPunct="1">
                        <a:defRPr sz="1800" kern="1200">
                          <a:solidFill>
                            <a:schemeClr val="dk1"/>
                          </a:solidFill>
                          <a:latin typeface="Arial"/>
                          <a:ea typeface="ＭＳ Ｐゴシック"/>
                        </a:defRPr>
                      </a:lvl8pPr>
                      <a:lvl9pPr marL="3657600" algn="l" defTabSz="914400" rtl="0" eaLnBrk="1" latinLnBrk="0" hangingPunct="1">
                        <a:defRPr sz="1800" kern="1200">
                          <a:solidFill>
                            <a:schemeClr val="dk1"/>
                          </a:solidFill>
                          <a:latin typeface="Arial"/>
                          <a:ea typeface="ＭＳ Ｐゴシック"/>
                        </a:defRPr>
                      </a:lvl9p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dirty="0">
                          <a:solidFill>
                            <a:sysClr val="windowText" lastClr="000000"/>
                          </a:solidFill>
                        </a:rPr>
                        <a:t>4.9</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2990754"/>
                  </a:ext>
                </a:extLst>
              </a:tr>
            </a:tbl>
          </a:graphicData>
        </a:graphic>
      </p:graphicFrame>
      <p:sp>
        <p:nvSpPr>
          <p:cNvPr id="11" name="Rectangle 10">
            <a:extLst>
              <a:ext uri="{FF2B5EF4-FFF2-40B4-BE49-F238E27FC236}">
                <a16:creationId xmlns:a16="http://schemas.microsoft.com/office/drawing/2014/main" id="{90CE04A8-5417-4481-8126-32C79ADBED30}"/>
              </a:ext>
            </a:extLst>
          </p:cNvPr>
          <p:cNvSpPr/>
          <p:nvPr/>
        </p:nvSpPr>
        <p:spPr>
          <a:xfrm>
            <a:off x="192088" y="4687304"/>
            <a:ext cx="11807825" cy="702756"/>
          </a:xfrm>
          <a:prstGeom prst="rect">
            <a:avLst/>
          </a:prstGeom>
          <a:solidFill>
            <a:schemeClr val="accent1"/>
          </a:solidFill>
        </p:spPr>
        <p:txBody>
          <a:bodyPr wrap="square" lIns="91440" tIns="91440" rIns="91440" bIns="91440" anchor="ctr">
            <a:spAutoFit/>
          </a:bodyPr>
          <a:lstStyle/>
          <a:p>
            <a:pPr lvl="0" algn="ctr">
              <a:spcBef>
                <a:spcPts val="200"/>
              </a:spcBef>
              <a:defRPr/>
            </a:pPr>
            <a:r>
              <a:rPr lang="en-US" sz="1600" b="1" dirty="0">
                <a:solidFill>
                  <a:schemeClr val="bg1"/>
                </a:solidFill>
              </a:rPr>
              <a:t>The most common AE was myalgia, which was not significantly different from the placebo group.</a:t>
            </a:r>
          </a:p>
          <a:p>
            <a:pPr lvl="0" algn="ctr">
              <a:spcBef>
                <a:spcPts val="200"/>
              </a:spcBef>
              <a:defRPr/>
            </a:pPr>
            <a:r>
              <a:rPr lang="en-US" sz="1600" b="1" dirty="0">
                <a:solidFill>
                  <a:schemeClr val="bg1"/>
                </a:solidFill>
              </a:rPr>
              <a:t>More patients in the placebo group discontinued treatment compared with the evolocumab group.</a:t>
            </a:r>
            <a:r>
              <a:rPr lang="en-US" sz="1600" b="1" baseline="30000" dirty="0">
                <a:solidFill>
                  <a:schemeClr val="bg1"/>
                </a:solidFill>
              </a:rPr>
              <a:t>1,2</a:t>
            </a:r>
            <a:r>
              <a:rPr lang="en-US" sz="1600" b="1" dirty="0">
                <a:solidFill>
                  <a:schemeClr val="bg1"/>
                </a:solidFill>
              </a:rPr>
              <a:t> </a:t>
            </a:r>
          </a:p>
        </p:txBody>
      </p:sp>
    </p:spTree>
    <p:extLst>
      <p:ext uri="{BB962C8B-B14F-4D97-AF65-F5344CB8AC3E}">
        <p14:creationId xmlns:p14="http://schemas.microsoft.com/office/powerpoint/2010/main" val="929939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A19750-8A5F-4B5B-9582-E759DA743E9A}"/>
              </a:ext>
            </a:extLst>
          </p:cNvPr>
          <p:cNvSpPr>
            <a:spLocks noGrp="1"/>
          </p:cNvSpPr>
          <p:nvPr>
            <p:ph idx="1"/>
          </p:nvPr>
        </p:nvSpPr>
        <p:spPr>
          <a:xfrm>
            <a:off x="390526" y="1344549"/>
            <a:ext cx="11430000" cy="4379278"/>
          </a:xfrm>
        </p:spPr>
        <p:txBody>
          <a:bodyPr/>
          <a:lstStyle/>
          <a:p>
            <a:pPr>
              <a:lnSpc>
                <a:spcPts val="2800"/>
              </a:lnSpc>
            </a:pPr>
            <a:r>
              <a:rPr lang="en-US" noProof="0" dirty="0"/>
              <a:t>HUYGENS demonstrated that the combination of evolocumab and statin therapy after an NSTEMI produces favorable changes in coronary atherosclerosis, consistent with stabilization and regression</a:t>
            </a:r>
          </a:p>
          <a:p>
            <a:pPr>
              <a:lnSpc>
                <a:spcPts val="2800"/>
              </a:lnSpc>
            </a:pPr>
            <a:r>
              <a:rPr lang="en-US" noProof="0" dirty="0"/>
              <a:t>Role of intensive lipid lowering is supported by observations of a direct relationship between the degree of LDL-C lowering or achieved LDL-C levels and increasing FCT</a:t>
            </a:r>
          </a:p>
          <a:p>
            <a:pPr>
              <a:lnSpc>
                <a:spcPts val="2800"/>
              </a:lnSpc>
            </a:pPr>
            <a:r>
              <a:rPr lang="en-US" noProof="0" dirty="0"/>
              <a:t>Early administration of a PCSK9 inhibitor was well tolerated and demonstrated a potential mechanism for the improved clinical outcomes in patients who achieve very low LDL-C levels following an ACS</a:t>
            </a:r>
          </a:p>
        </p:txBody>
      </p:sp>
      <p:sp>
        <p:nvSpPr>
          <p:cNvPr id="7" name="Title 6">
            <a:extLst>
              <a:ext uri="{FF2B5EF4-FFF2-40B4-BE49-F238E27FC236}">
                <a16:creationId xmlns:a16="http://schemas.microsoft.com/office/drawing/2014/main" id="{E1720F08-2500-42E3-B2E7-D3F9CB53D633}"/>
              </a:ext>
            </a:extLst>
          </p:cNvPr>
          <p:cNvSpPr>
            <a:spLocks noGrp="1"/>
          </p:cNvSpPr>
          <p:nvPr>
            <p:ph type="title"/>
          </p:nvPr>
        </p:nvSpPr>
        <p:spPr/>
        <p:txBody>
          <a:bodyPr/>
          <a:lstStyle/>
          <a:p>
            <a:r>
              <a:rPr lang="en-US" noProof="0" dirty="0"/>
              <a:t>Conclusions</a:t>
            </a:r>
          </a:p>
        </p:txBody>
      </p:sp>
      <p:sp>
        <p:nvSpPr>
          <p:cNvPr id="3" name="Content Placeholder 2">
            <a:extLst>
              <a:ext uri="{FF2B5EF4-FFF2-40B4-BE49-F238E27FC236}">
                <a16:creationId xmlns:a16="http://schemas.microsoft.com/office/drawing/2014/main" id="{E597335B-E2D3-4602-B283-91C8754D0227}"/>
              </a:ext>
            </a:extLst>
          </p:cNvPr>
          <p:cNvSpPr>
            <a:spLocks noGrp="1"/>
          </p:cNvSpPr>
          <p:nvPr>
            <p:ph sz="quarter" idx="10"/>
          </p:nvPr>
        </p:nvSpPr>
        <p:spPr>
          <a:xfrm>
            <a:off x="394335" y="6075784"/>
            <a:ext cx="10045065" cy="448841"/>
          </a:xfrm>
        </p:spPr>
        <p:txBody>
          <a:bodyPr/>
          <a:lstStyle/>
          <a:p>
            <a:r>
              <a:rPr lang="en-US" sz="1000" noProof="0" dirty="0"/>
              <a:t>ACS, acute coronary syndrome; FCT, fibrous cap thickness; LDL-C, low-density lipoprotein cholesterol; NSTEMI, non–ST elevation myocardial infarction; PCSK9, proprotein convertase subtilisin/kexin type 9.</a:t>
            </a:r>
          </a:p>
          <a:p>
            <a:r>
              <a:rPr lang="en-US" noProof="0" dirty="0"/>
              <a:t>Nicholls SJ, et al. [published online ahead of print March 16, 2022]. </a:t>
            </a:r>
            <a:r>
              <a:rPr lang="en-US" i="1" noProof="0" dirty="0"/>
              <a:t>JACC Cardiovasc Imaging</a:t>
            </a:r>
            <a:r>
              <a:rPr lang="en-US" noProof="0" dirty="0"/>
              <a:t>. doi:10.1016/j.jcmg.2022.03.002.</a:t>
            </a:r>
            <a:endParaRPr lang="en-US" altLang="en-US" noProof="0" dirty="0">
              <a:ea typeface="ＭＳ Ｐゴシック" panose="020B0600070205080204" pitchFamily="34" charset="-128"/>
            </a:endParaRPr>
          </a:p>
        </p:txBody>
      </p:sp>
    </p:spTree>
    <p:extLst>
      <p:ext uri="{BB962C8B-B14F-4D97-AF65-F5344CB8AC3E}">
        <p14:creationId xmlns:p14="http://schemas.microsoft.com/office/powerpoint/2010/main" val="119215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9ED5B917-80DC-410D-843E-2B80330E54AD}"/>
              </a:ext>
            </a:extLst>
          </p:cNvPr>
          <p:cNvSpPr>
            <a:spLocks noGrp="1"/>
          </p:cNvSpPr>
          <p:nvPr>
            <p:ph idx="1"/>
          </p:nvPr>
        </p:nvSpPr>
        <p:spPr>
          <a:xfrm>
            <a:off x="367552" y="1344549"/>
            <a:ext cx="11452973" cy="3924857"/>
          </a:xfrm>
        </p:spPr>
        <p:txBody>
          <a:bodyPr>
            <a:spAutoFit/>
          </a:bodyPr>
          <a:lstStyle/>
          <a:p>
            <a:pPr>
              <a:lnSpc>
                <a:spcPts val="2600"/>
              </a:lnSpc>
              <a:spcBef>
                <a:spcPts val="600"/>
              </a:spcBef>
              <a:spcAft>
                <a:spcPts val="600"/>
              </a:spcAft>
            </a:pPr>
            <a:r>
              <a:rPr lang="en-US" noProof="0" dirty="0"/>
              <a:t>Intensive statin therapy alone or in combination with ezetimibe and/or PCSK9 inhibitors has demonstrated incremental benefits in lowering LDL-C</a:t>
            </a:r>
            <a:r>
              <a:rPr lang="en-US" baseline="30000" dirty="0"/>
              <a:t>1</a:t>
            </a:r>
            <a:r>
              <a:rPr lang="en-US" baseline="30000" noProof="0" dirty="0"/>
              <a:t>-4</a:t>
            </a:r>
            <a:endParaRPr lang="en-US" noProof="0" dirty="0"/>
          </a:p>
          <a:p>
            <a:pPr>
              <a:lnSpc>
                <a:spcPts val="2600"/>
              </a:lnSpc>
              <a:spcBef>
                <a:spcPts val="600"/>
              </a:spcBef>
              <a:spcAft>
                <a:spcPts val="600"/>
              </a:spcAft>
            </a:pPr>
            <a:r>
              <a:rPr lang="en-US" noProof="0" dirty="0"/>
              <a:t>Most acute episodes of ACS result from rupturing of an atherosclerotic plaque that is enriched with lipid and inflammatory material and covered by a fibrous cap &lt; 65 μm in thickness</a:t>
            </a:r>
            <a:r>
              <a:rPr lang="en-US" baseline="30000" noProof="0" dirty="0"/>
              <a:t>5,6</a:t>
            </a:r>
            <a:endParaRPr lang="en-US" noProof="0" dirty="0"/>
          </a:p>
          <a:p>
            <a:pPr>
              <a:lnSpc>
                <a:spcPts val="2600"/>
              </a:lnSpc>
              <a:spcBef>
                <a:spcPts val="600"/>
              </a:spcBef>
              <a:spcAft>
                <a:spcPts val="600"/>
              </a:spcAft>
            </a:pPr>
            <a:r>
              <a:rPr lang="en-US" noProof="0" dirty="0"/>
              <a:t>Patients with more recent MIs and with residual multivessel disease</a:t>
            </a:r>
            <a:r>
              <a:rPr lang="en-US" dirty="0"/>
              <a:t> may</a:t>
            </a:r>
            <a:r>
              <a:rPr lang="en-US" noProof="0" dirty="0"/>
              <a:t> benefit more by the addition of a PCSK9 inhibitor to statin therapy</a:t>
            </a:r>
            <a:r>
              <a:rPr lang="en-US" baseline="30000" dirty="0"/>
              <a:t>7</a:t>
            </a:r>
            <a:endParaRPr lang="en-US" noProof="0" dirty="0"/>
          </a:p>
          <a:p>
            <a:pPr>
              <a:lnSpc>
                <a:spcPts val="2600"/>
              </a:lnSpc>
              <a:spcBef>
                <a:spcPts val="600"/>
              </a:spcBef>
              <a:spcAft>
                <a:spcPts val="600"/>
              </a:spcAft>
            </a:pPr>
            <a:r>
              <a:rPr lang="en-US" noProof="0" dirty="0"/>
              <a:t>While clinical trials suggest that statins increase plaque FCT, the effect of PCSK9 inhibition on plaque phenotype using serial OCT has not been evaluated</a:t>
            </a:r>
            <a:r>
              <a:rPr lang="en-US" baseline="30000" noProof="0" dirty="0"/>
              <a:t>8</a:t>
            </a:r>
            <a:endParaRPr lang="en-US" noProof="0" dirty="0"/>
          </a:p>
          <a:p>
            <a:pPr>
              <a:lnSpc>
                <a:spcPts val="2600"/>
              </a:lnSpc>
              <a:spcBef>
                <a:spcPts val="600"/>
              </a:spcBef>
              <a:spcAft>
                <a:spcPts val="600"/>
              </a:spcAft>
            </a:pPr>
            <a:r>
              <a:rPr lang="en-US" noProof="0" dirty="0"/>
              <a:t>HUYGENS was designed to assess whether PCSK9 inhibition in addition to high-intensity statin therapy favorably modifies coronary plaque phenotype</a:t>
            </a:r>
            <a:r>
              <a:rPr lang="en-US" baseline="30000" noProof="0" dirty="0"/>
              <a:t>9</a:t>
            </a:r>
            <a:endParaRPr lang="en-US" noProof="0" dirty="0"/>
          </a:p>
        </p:txBody>
      </p:sp>
      <p:sp>
        <p:nvSpPr>
          <p:cNvPr id="4" name="Title 3">
            <a:extLst>
              <a:ext uri="{FF2B5EF4-FFF2-40B4-BE49-F238E27FC236}">
                <a16:creationId xmlns:a16="http://schemas.microsoft.com/office/drawing/2014/main" id="{9F4F2B5F-FC6C-4EAC-AA67-3833786B6872}"/>
              </a:ext>
            </a:extLst>
          </p:cNvPr>
          <p:cNvSpPr>
            <a:spLocks noGrp="1"/>
          </p:cNvSpPr>
          <p:nvPr>
            <p:ph type="title"/>
          </p:nvPr>
        </p:nvSpPr>
        <p:spPr/>
        <p:txBody>
          <a:bodyPr/>
          <a:lstStyle/>
          <a:p>
            <a:r>
              <a:rPr lang="en-US" noProof="0" dirty="0"/>
              <a:t>Introduction</a:t>
            </a:r>
          </a:p>
        </p:txBody>
      </p:sp>
      <p:sp>
        <p:nvSpPr>
          <p:cNvPr id="17" name="Content Placeholder 16">
            <a:extLst>
              <a:ext uri="{FF2B5EF4-FFF2-40B4-BE49-F238E27FC236}">
                <a16:creationId xmlns:a16="http://schemas.microsoft.com/office/drawing/2014/main" id="{494F0191-2B69-4422-8D67-809420085A70}"/>
              </a:ext>
            </a:extLst>
          </p:cNvPr>
          <p:cNvSpPr>
            <a:spLocks noGrp="1"/>
          </p:cNvSpPr>
          <p:nvPr>
            <p:ph sz="quarter" idx="10"/>
          </p:nvPr>
        </p:nvSpPr>
        <p:spPr>
          <a:xfrm>
            <a:off x="365759" y="5652591"/>
            <a:ext cx="10058400" cy="872034"/>
          </a:xfrm>
        </p:spPr>
        <p:txBody>
          <a:bodyPr>
            <a:spAutoFit/>
          </a:bodyPr>
          <a:lstStyle/>
          <a:p>
            <a:r>
              <a:rPr lang="en-US" sz="1000" noProof="0" dirty="0"/>
              <a:t>ACS, acute coronary syndrome; FCT, fibrous cap thickness; HUYGENS, High-Resolution Assessment of Coronary Plaques in a Global Evolocumab Randomized Study; LDL-C, low-density lipoprotein cholesterol; MI, myocardial infarction; OCT, optical coherence tomography; PCSK9, proprotein convertase subtilisin/kexin type 9.</a:t>
            </a:r>
          </a:p>
          <a:p>
            <a:r>
              <a:rPr lang="en-US" dirty="0"/>
              <a:t>1</a:t>
            </a:r>
            <a:r>
              <a:rPr lang="en-US" sz="1000" noProof="0" dirty="0"/>
              <a:t>. Cannon CP, et al. </a:t>
            </a:r>
            <a:r>
              <a:rPr lang="en-US" sz="1000" i="1" noProof="0" dirty="0"/>
              <a:t>N Engl J Med. </a:t>
            </a:r>
            <a:r>
              <a:rPr lang="en-US" sz="1000" noProof="0" dirty="0"/>
              <a:t>2004;350:1495-1504. 2. Cannon CP, et al. </a:t>
            </a:r>
            <a:r>
              <a:rPr lang="en-US" sz="1000" i="1" noProof="0" dirty="0"/>
              <a:t>N Engl J Med. </a:t>
            </a:r>
            <a:r>
              <a:rPr lang="en-US" sz="1000" noProof="0" dirty="0"/>
              <a:t>2015;372:2387-2397. 3. Schwartz GG, et al. </a:t>
            </a:r>
            <a:r>
              <a:rPr lang="en-US" sz="1000" i="1" noProof="0" dirty="0"/>
              <a:t>N Engl J Med. </a:t>
            </a:r>
            <a:r>
              <a:rPr lang="en-US" sz="1000" noProof="0" dirty="0"/>
              <a:t>2018;379:2097-2107. </a:t>
            </a:r>
            <a:br>
              <a:rPr lang="en-US" sz="1000" noProof="0" dirty="0"/>
            </a:br>
            <a:r>
              <a:rPr lang="en-US" sz="1000" noProof="0" dirty="0"/>
              <a:t>4. Sabatine MS, et al. </a:t>
            </a:r>
            <a:r>
              <a:rPr lang="en-US" sz="1000" i="1" noProof="0" dirty="0"/>
              <a:t>N Engl J Med. </a:t>
            </a:r>
            <a:r>
              <a:rPr lang="en-US" sz="1000" noProof="0" dirty="0"/>
              <a:t>2017;376:1713-1722. </a:t>
            </a:r>
            <a:r>
              <a:rPr lang="en-US" dirty="0"/>
              <a:t>5</a:t>
            </a:r>
            <a:r>
              <a:rPr lang="en-US" sz="1000" noProof="0" dirty="0"/>
              <a:t>.</a:t>
            </a:r>
            <a:r>
              <a:rPr lang="en-US" sz="1000" noProof="0" dirty="0">
                <a:latin typeface="Times New Roman" panose="02020603050405020304" pitchFamily="18" charset="0"/>
                <a:cs typeface="Times New Roman" panose="02020603050405020304" pitchFamily="18" charset="0"/>
              </a:rPr>
              <a:t> </a:t>
            </a:r>
            <a:r>
              <a:rPr lang="en-US" sz="1000" noProof="0" dirty="0"/>
              <a:t>Burke AP, et al. </a:t>
            </a:r>
            <a:r>
              <a:rPr lang="en-US" sz="1000" i="1" noProof="0" dirty="0"/>
              <a:t>N Engl J Med. </a:t>
            </a:r>
            <a:r>
              <a:rPr lang="en-US" sz="1000" noProof="0" dirty="0"/>
              <a:t>1997;336:1276-1282. 6. Virmani R, et al. </a:t>
            </a:r>
            <a:r>
              <a:rPr lang="en-US" sz="1000" i="1" noProof="0" dirty="0"/>
              <a:t>J Am Coll Cardiol. </a:t>
            </a:r>
            <a:r>
              <a:rPr lang="en-US" sz="1000" noProof="0" dirty="0"/>
              <a:t>2006;47:C13-C18. </a:t>
            </a:r>
            <a:br>
              <a:rPr lang="en-US" sz="1000" noProof="0" dirty="0"/>
            </a:br>
            <a:r>
              <a:rPr lang="en-US" sz="1000" noProof="0" dirty="0"/>
              <a:t>7. Sabatine MS, et al. </a:t>
            </a:r>
            <a:r>
              <a:rPr lang="en-US" sz="1000" i="1" noProof="0" dirty="0"/>
              <a:t>Circulation.</a:t>
            </a:r>
            <a:r>
              <a:rPr lang="en-US" sz="1000" noProof="0" dirty="0"/>
              <a:t> 2018;138:756-766. 8. Komukai K, et al. </a:t>
            </a:r>
            <a:r>
              <a:rPr lang="en-US" sz="1000" i="1" noProof="0" dirty="0"/>
              <a:t>J Am Coll Cardiol. </a:t>
            </a:r>
            <a:r>
              <a:rPr lang="en-US" sz="1000" noProof="0" dirty="0"/>
              <a:t>2014;64:2207-2217. 9. Nicholls SJ, et al. [published online ahead of print March 16, 2022]. </a:t>
            </a:r>
            <a:r>
              <a:rPr lang="en-US" sz="1000" i="1" noProof="0" dirty="0"/>
              <a:t>JACC Cardiovasc Imaging. </a:t>
            </a:r>
            <a:r>
              <a:rPr lang="en-US" sz="1000" noProof="0" dirty="0"/>
              <a:t>d</a:t>
            </a:r>
            <a:r>
              <a:rPr lang="en-US" dirty="0"/>
              <a:t>oi:10.1016/j.jcmg.2022.03.002. </a:t>
            </a:r>
            <a:endParaRPr lang="en-US" sz="1000" noProof="0" dirty="0"/>
          </a:p>
        </p:txBody>
      </p:sp>
    </p:spTree>
    <p:extLst>
      <p:ext uri="{BB962C8B-B14F-4D97-AF65-F5344CB8AC3E}">
        <p14:creationId xmlns:p14="http://schemas.microsoft.com/office/powerpoint/2010/main" val="177825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6B0D794-EFAB-4351-A52B-48B28EF247F2}"/>
              </a:ext>
            </a:extLst>
          </p:cNvPr>
          <p:cNvGrpSpPr/>
          <p:nvPr/>
        </p:nvGrpSpPr>
        <p:grpSpPr>
          <a:xfrm>
            <a:off x="9910734" y="4157831"/>
            <a:ext cx="2264665" cy="1272029"/>
            <a:chOff x="9596463" y="4118130"/>
            <a:chExt cx="2908869" cy="1362157"/>
          </a:xfrm>
        </p:grpSpPr>
        <p:sp>
          <p:nvSpPr>
            <p:cNvPr id="111" name="Rectangle 110">
              <a:extLst>
                <a:ext uri="{FF2B5EF4-FFF2-40B4-BE49-F238E27FC236}">
                  <a16:creationId xmlns:a16="http://schemas.microsoft.com/office/drawing/2014/main" id="{D83E4BC3-CFDE-4BA7-AF00-94187DA916C5}"/>
                </a:ext>
              </a:extLst>
            </p:cNvPr>
            <p:cNvSpPr/>
            <p:nvPr/>
          </p:nvSpPr>
          <p:spPr>
            <a:xfrm>
              <a:off x="9995140" y="4125239"/>
              <a:ext cx="2448912" cy="1355048"/>
            </a:xfrm>
            <a:prstGeom prst="rect">
              <a:avLst/>
            </a:prstGeom>
            <a:solidFill>
              <a:schemeClr val="accent1">
                <a:lumMod val="20000"/>
                <a:lumOff val="80000"/>
                <a:alpha val="90000"/>
              </a:schemeClr>
            </a:solidFill>
            <a:ln>
              <a:noFill/>
            </a:ln>
            <a:effectLst>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7CC2"/>
                </a:solidFill>
                <a:effectLst/>
                <a:uLnTx/>
                <a:uFillTx/>
                <a:latin typeface="Arial"/>
                <a:ea typeface="+mn-ea"/>
                <a:cs typeface="+mn-cs"/>
              </a:endParaRPr>
            </a:p>
          </p:txBody>
        </p:sp>
        <p:sp>
          <p:nvSpPr>
            <p:cNvPr id="112" name="Rectangle 111">
              <a:extLst>
                <a:ext uri="{FF2B5EF4-FFF2-40B4-BE49-F238E27FC236}">
                  <a16:creationId xmlns:a16="http://schemas.microsoft.com/office/drawing/2014/main" id="{610A0422-EC33-4882-8DB6-F837F87DCCDB}"/>
                </a:ext>
              </a:extLst>
            </p:cNvPr>
            <p:cNvSpPr/>
            <p:nvPr/>
          </p:nvSpPr>
          <p:spPr>
            <a:xfrm rot="10800000">
              <a:off x="9596463" y="4161571"/>
              <a:ext cx="1238072" cy="1307631"/>
            </a:xfrm>
            <a:prstGeom prst="rect">
              <a:avLst/>
            </a:prstGeom>
            <a:gradFill>
              <a:gsLst>
                <a:gs pos="0">
                  <a:schemeClr val="bg1">
                    <a:alpha val="0"/>
                  </a:schemeClr>
                </a:gs>
                <a:gs pos="100000">
                  <a:schemeClr val="bg1"/>
                </a:gs>
                <a:gs pos="50000">
                  <a:schemeClr val="bg1"/>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113" name="Rectangle 112">
              <a:extLst>
                <a:ext uri="{FF2B5EF4-FFF2-40B4-BE49-F238E27FC236}">
                  <a16:creationId xmlns:a16="http://schemas.microsoft.com/office/drawing/2014/main" id="{F6C2B8F6-8B47-457F-98D5-4D7787A26A09}"/>
                </a:ext>
              </a:extLst>
            </p:cNvPr>
            <p:cNvSpPr/>
            <p:nvPr/>
          </p:nvSpPr>
          <p:spPr>
            <a:xfrm>
              <a:off x="11536927" y="4118130"/>
              <a:ext cx="968405" cy="1340113"/>
            </a:xfrm>
            <a:prstGeom prst="rect">
              <a:avLst/>
            </a:prstGeom>
            <a:gradFill>
              <a:gsLst>
                <a:gs pos="0">
                  <a:schemeClr val="bg1">
                    <a:alpha val="0"/>
                  </a:schemeClr>
                </a:gs>
                <a:gs pos="100000">
                  <a:schemeClr val="bg1"/>
                </a:gs>
                <a:gs pos="50000">
                  <a:schemeClr val="bg1"/>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74" name="Rectangle 73">
            <a:extLst>
              <a:ext uri="{FF2B5EF4-FFF2-40B4-BE49-F238E27FC236}">
                <a16:creationId xmlns:a16="http://schemas.microsoft.com/office/drawing/2014/main" id="{66052B75-450D-48C3-B96E-D7B617C24FD3}"/>
              </a:ext>
            </a:extLst>
          </p:cNvPr>
          <p:cNvSpPr/>
          <p:nvPr/>
        </p:nvSpPr>
        <p:spPr>
          <a:xfrm>
            <a:off x="192075" y="2813679"/>
            <a:ext cx="11807825" cy="1317264"/>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7CC2"/>
              </a:solidFill>
              <a:effectLst/>
              <a:uLnTx/>
              <a:uFillTx/>
              <a:latin typeface="Arial"/>
              <a:ea typeface="+mn-ea"/>
              <a:cs typeface="+mn-cs"/>
            </a:endParaRPr>
          </a:p>
        </p:txBody>
      </p:sp>
      <p:sp>
        <p:nvSpPr>
          <p:cNvPr id="95" name="Rectangle 94">
            <a:extLst>
              <a:ext uri="{FF2B5EF4-FFF2-40B4-BE49-F238E27FC236}">
                <a16:creationId xmlns:a16="http://schemas.microsoft.com/office/drawing/2014/main" id="{0130A19A-6A35-4452-9FEA-052AF751C337}"/>
              </a:ext>
            </a:extLst>
          </p:cNvPr>
          <p:cNvSpPr/>
          <p:nvPr/>
        </p:nvSpPr>
        <p:spPr>
          <a:xfrm>
            <a:off x="10289178" y="6110248"/>
            <a:ext cx="1902822" cy="74775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itle 2">
            <a:extLst>
              <a:ext uri="{FF2B5EF4-FFF2-40B4-BE49-F238E27FC236}">
                <a16:creationId xmlns:a16="http://schemas.microsoft.com/office/drawing/2014/main" id="{6B5418FD-5DF0-4F70-9559-00A7E8162F19}"/>
              </a:ext>
            </a:extLst>
          </p:cNvPr>
          <p:cNvSpPr>
            <a:spLocks noGrp="1"/>
          </p:cNvSpPr>
          <p:nvPr>
            <p:ph type="title"/>
          </p:nvPr>
        </p:nvSpPr>
        <p:spPr/>
        <p:txBody>
          <a:bodyPr/>
          <a:lstStyle/>
          <a:p>
            <a:r>
              <a:rPr lang="en-US" dirty="0">
                <a:effectLst/>
                <a:latin typeface="+mn-lt"/>
              </a:rPr>
              <a:t>Continuum of Coronar</a:t>
            </a:r>
            <a:r>
              <a:rPr lang="en-US" dirty="0">
                <a:latin typeface="+mn-lt"/>
              </a:rPr>
              <a:t>y Atherosclerosis</a:t>
            </a:r>
            <a:endParaRPr lang="en-US" dirty="0"/>
          </a:p>
        </p:txBody>
      </p:sp>
      <p:sp>
        <p:nvSpPr>
          <p:cNvPr id="51" name="Text Placeholder 3">
            <a:extLst>
              <a:ext uri="{FF2B5EF4-FFF2-40B4-BE49-F238E27FC236}">
                <a16:creationId xmlns:a16="http://schemas.microsoft.com/office/drawing/2014/main" id="{B2D536DF-CA3B-46C0-868F-F15FB30F69AD}"/>
              </a:ext>
            </a:extLst>
          </p:cNvPr>
          <p:cNvSpPr>
            <a:spLocks noGrp="1"/>
          </p:cNvSpPr>
          <p:nvPr>
            <p:ph sz="quarter" idx="10"/>
          </p:nvPr>
        </p:nvSpPr>
        <p:spPr>
          <a:xfrm>
            <a:off x="365760" y="6216848"/>
            <a:ext cx="11283614" cy="307777"/>
          </a:xfrm>
        </p:spPr>
        <p:txBody>
          <a:bodyPr/>
          <a:lstStyle/>
          <a:p>
            <a:r>
              <a:rPr lang="en-US" sz="1000" noProof="0" dirty="0"/>
              <a:t>ACS, acute coronary syndrome</a:t>
            </a:r>
            <a:r>
              <a:rPr lang="en-GB" dirty="0"/>
              <a:t>.</a:t>
            </a:r>
            <a:endParaRPr lang="en-US" altLang="ja-JP" dirty="0"/>
          </a:p>
          <a:p>
            <a:r>
              <a:rPr lang="en-US" altLang="ja-JP" dirty="0"/>
              <a:t>Sandfort V, et al. </a:t>
            </a:r>
            <a:r>
              <a:rPr lang="en-US" altLang="ja-JP" i="1" dirty="0"/>
              <a:t>Circ Cardiovasc Imaging. </a:t>
            </a:r>
            <a:r>
              <a:rPr lang="en-US" altLang="ja-JP" dirty="0"/>
              <a:t>2015;8:e003316.</a:t>
            </a:r>
            <a:endParaRPr lang="en-US" dirty="0"/>
          </a:p>
        </p:txBody>
      </p:sp>
      <p:sp>
        <p:nvSpPr>
          <p:cNvPr id="63" name="Rectangle 62">
            <a:extLst>
              <a:ext uri="{FF2B5EF4-FFF2-40B4-BE49-F238E27FC236}">
                <a16:creationId xmlns:a16="http://schemas.microsoft.com/office/drawing/2014/main" id="{DC13B095-6FF7-41B1-A4FC-10D19926C347}"/>
              </a:ext>
            </a:extLst>
          </p:cNvPr>
          <p:cNvSpPr/>
          <p:nvPr/>
        </p:nvSpPr>
        <p:spPr>
          <a:xfrm>
            <a:off x="192075" y="1322363"/>
            <a:ext cx="11807825" cy="1486222"/>
          </a:xfrm>
          <a:prstGeom prst="rect">
            <a:avLst/>
          </a:prstGeom>
          <a:gradFill flip="none" rotWithShape="1">
            <a:gsLst>
              <a:gs pos="21000">
                <a:schemeClr val="bg1">
                  <a:lumMod val="95000"/>
                </a:schemeClr>
              </a:gs>
              <a:gs pos="68000">
                <a:schemeClr val="bg1">
                  <a:alpha val="74000"/>
                  <a:lumMod val="7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6DD19C4A-A09B-43A4-8160-FC57081814B0}"/>
              </a:ext>
            </a:extLst>
          </p:cNvPr>
          <p:cNvSpPr/>
          <p:nvPr/>
        </p:nvSpPr>
        <p:spPr>
          <a:xfrm>
            <a:off x="1169689" y="4572664"/>
            <a:ext cx="11806381" cy="1317113"/>
          </a:xfrm>
          <a:prstGeom prst="rect">
            <a:avLst/>
          </a:prstGeom>
          <a:gradFill flip="none" rotWithShape="1">
            <a:gsLst>
              <a:gs pos="0">
                <a:schemeClr val="accent1">
                  <a:lumMod val="20000"/>
                  <a:lumOff val="80000"/>
                  <a:alpha val="0"/>
                </a:schemeClr>
              </a:gs>
              <a:gs pos="100000">
                <a:schemeClr val="accent1">
                  <a:lumMod val="20000"/>
                  <a:lumOff val="8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7CC2"/>
              </a:solidFill>
              <a:effectLst/>
              <a:uLnTx/>
              <a:uFillTx/>
              <a:latin typeface="Arial"/>
              <a:ea typeface="+mn-ea"/>
              <a:cs typeface="+mn-cs"/>
            </a:endParaRPr>
          </a:p>
        </p:txBody>
      </p:sp>
      <p:cxnSp>
        <p:nvCxnSpPr>
          <p:cNvPr id="8" name="Straight Arrow Connector 7">
            <a:extLst>
              <a:ext uri="{FF2B5EF4-FFF2-40B4-BE49-F238E27FC236}">
                <a16:creationId xmlns:a16="http://schemas.microsoft.com/office/drawing/2014/main" id="{C07C57D8-4CC5-482E-B0EB-54FBA8420178}"/>
              </a:ext>
            </a:extLst>
          </p:cNvPr>
          <p:cNvCxnSpPr>
            <a:cxnSpLocks/>
          </p:cNvCxnSpPr>
          <p:nvPr/>
        </p:nvCxnSpPr>
        <p:spPr>
          <a:xfrm>
            <a:off x="1642303" y="2368846"/>
            <a:ext cx="294037" cy="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0E62718-75F9-475C-B9B2-9599137512D2}"/>
              </a:ext>
            </a:extLst>
          </p:cNvPr>
          <p:cNvGrpSpPr/>
          <p:nvPr/>
        </p:nvGrpSpPr>
        <p:grpSpPr>
          <a:xfrm>
            <a:off x="430958" y="1706751"/>
            <a:ext cx="1137842" cy="1065445"/>
            <a:chOff x="265858" y="1306701"/>
            <a:chExt cx="1137842" cy="1065445"/>
          </a:xfrm>
        </p:grpSpPr>
        <p:sp>
          <p:nvSpPr>
            <p:cNvPr id="22" name="TextBox 21">
              <a:extLst>
                <a:ext uri="{FF2B5EF4-FFF2-40B4-BE49-F238E27FC236}">
                  <a16:creationId xmlns:a16="http://schemas.microsoft.com/office/drawing/2014/main" id="{12B55BA5-324A-474F-8085-F63E16B69FCC}"/>
                </a:ext>
              </a:extLst>
            </p:cNvPr>
            <p:cNvSpPr txBox="1"/>
            <p:nvPr/>
          </p:nvSpPr>
          <p:spPr>
            <a:xfrm>
              <a:off x="506018" y="1306701"/>
              <a:ext cx="897682" cy="369332"/>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Intimal layer</a:t>
              </a:r>
              <a:br>
                <a:rPr kumimoji="0" lang="en-US" sz="1200" b="1" i="0" u="none" strike="noStrike" kern="1200" cap="none" spc="0" normalizeH="0" baseline="0" noProof="0" dirty="0">
                  <a:ln>
                    <a:noFill/>
                  </a:ln>
                  <a:solidFill>
                    <a:schemeClr val="accent1"/>
                  </a:solidFill>
                  <a:effectLst/>
                  <a:uLnTx/>
                  <a:uFillTx/>
                  <a:latin typeface="Arial"/>
                  <a:ea typeface="+mn-ea"/>
                  <a:cs typeface="+mn-cs"/>
                </a:rPr>
              </a:br>
              <a:r>
                <a:rPr kumimoji="0" lang="en-US" sz="1200" b="1" i="0" u="none" strike="noStrike" kern="1200" cap="none" spc="0" normalizeH="0" baseline="0" noProof="0" dirty="0">
                  <a:ln>
                    <a:noFill/>
                  </a:ln>
                  <a:solidFill>
                    <a:schemeClr val="accent1"/>
                  </a:solidFill>
                  <a:effectLst/>
                  <a:uLnTx/>
                  <a:uFillTx/>
                  <a:latin typeface="Arial"/>
                  <a:ea typeface="+mn-ea"/>
                  <a:cs typeface="+mn-cs"/>
                </a:rPr>
                <a:t>thickens</a:t>
              </a:r>
            </a:p>
          </p:txBody>
        </p:sp>
        <p:pic>
          <p:nvPicPr>
            <p:cNvPr id="31" name="Picture 30" descr="A picture containing dark, spectacles&#10;&#10;Description automatically generated">
              <a:extLst>
                <a:ext uri="{FF2B5EF4-FFF2-40B4-BE49-F238E27FC236}">
                  <a16:creationId xmlns:a16="http://schemas.microsoft.com/office/drawing/2014/main" id="{4D13A6AB-3635-405D-BA4F-8E28D11519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5858" y="1604408"/>
              <a:ext cx="1124002" cy="767738"/>
            </a:xfrm>
            <a:prstGeom prst="rect">
              <a:avLst/>
            </a:prstGeom>
          </p:spPr>
        </p:pic>
      </p:grpSp>
      <p:cxnSp>
        <p:nvCxnSpPr>
          <p:cNvPr id="43" name="Straight Arrow Connector 42">
            <a:extLst>
              <a:ext uri="{FF2B5EF4-FFF2-40B4-BE49-F238E27FC236}">
                <a16:creationId xmlns:a16="http://schemas.microsoft.com/office/drawing/2014/main" id="{70E83D79-9712-41C4-8806-6BAC630B9E15}"/>
              </a:ext>
            </a:extLst>
          </p:cNvPr>
          <p:cNvCxnSpPr>
            <a:cxnSpLocks/>
          </p:cNvCxnSpPr>
          <p:nvPr/>
        </p:nvCxnSpPr>
        <p:spPr>
          <a:xfrm>
            <a:off x="3207350" y="2368846"/>
            <a:ext cx="294038" cy="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ED4F50C1-773F-42EA-884D-A2D52506A2BA}"/>
              </a:ext>
            </a:extLst>
          </p:cNvPr>
          <p:cNvGrpSpPr/>
          <p:nvPr/>
        </p:nvGrpSpPr>
        <p:grpSpPr>
          <a:xfrm>
            <a:off x="2009843" y="1706751"/>
            <a:ext cx="1124004" cy="1065445"/>
            <a:chOff x="2053782" y="1306701"/>
            <a:chExt cx="1124004" cy="1065445"/>
          </a:xfrm>
        </p:grpSpPr>
        <p:sp>
          <p:nvSpPr>
            <p:cNvPr id="17" name="TextBox 16">
              <a:extLst>
                <a:ext uri="{FF2B5EF4-FFF2-40B4-BE49-F238E27FC236}">
                  <a16:creationId xmlns:a16="http://schemas.microsoft.com/office/drawing/2014/main" id="{78470621-B9B3-453E-9594-1B4BAE20216A}"/>
                </a:ext>
              </a:extLst>
            </p:cNvPr>
            <p:cNvSpPr txBox="1"/>
            <p:nvPr/>
          </p:nvSpPr>
          <p:spPr>
            <a:xfrm>
              <a:off x="2251930" y="1306701"/>
              <a:ext cx="904094" cy="369332"/>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Fatty streak </a:t>
              </a:r>
              <a:br>
                <a:rPr kumimoji="0" lang="en-US" sz="1200" b="1" i="0" u="none" strike="noStrike" kern="1200" cap="none" spc="0" normalizeH="0" baseline="0" noProof="0" dirty="0">
                  <a:ln>
                    <a:noFill/>
                  </a:ln>
                  <a:solidFill>
                    <a:schemeClr val="accent1"/>
                  </a:solidFill>
                  <a:effectLst/>
                  <a:uLnTx/>
                  <a:uFillTx/>
                  <a:latin typeface="Arial"/>
                  <a:ea typeface="+mn-ea"/>
                  <a:cs typeface="+mn-cs"/>
                </a:rPr>
              </a:br>
              <a:r>
                <a:rPr kumimoji="0" lang="en-US" sz="1200" b="1" i="0" u="none" strike="noStrike" kern="1200" cap="none" spc="0" normalizeH="0" baseline="0" noProof="0" dirty="0">
                  <a:ln>
                    <a:noFill/>
                  </a:ln>
                  <a:solidFill>
                    <a:schemeClr val="accent1"/>
                  </a:solidFill>
                  <a:effectLst/>
                  <a:uLnTx/>
                  <a:uFillTx/>
                  <a:latin typeface="Arial"/>
                  <a:ea typeface="+mn-ea"/>
                  <a:cs typeface="+mn-cs"/>
                </a:rPr>
                <a:t>develops</a:t>
              </a:r>
            </a:p>
          </p:txBody>
        </p:sp>
        <p:pic>
          <p:nvPicPr>
            <p:cNvPr id="19" name="Picture 18" descr="A picture containing background pattern&#10;&#10;Description automatically generated">
              <a:extLst>
                <a:ext uri="{FF2B5EF4-FFF2-40B4-BE49-F238E27FC236}">
                  <a16:creationId xmlns:a16="http://schemas.microsoft.com/office/drawing/2014/main" id="{2CF6EAB5-5D7E-408E-9442-9693912A9B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53782" y="1604407"/>
              <a:ext cx="1124004" cy="767739"/>
            </a:xfrm>
            <a:prstGeom prst="rect">
              <a:avLst/>
            </a:prstGeom>
          </p:spPr>
        </p:pic>
      </p:grpSp>
      <p:grpSp>
        <p:nvGrpSpPr>
          <p:cNvPr id="20" name="Group 19">
            <a:extLst>
              <a:ext uri="{FF2B5EF4-FFF2-40B4-BE49-F238E27FC236}">
                <a16:creationId xmlns:a16="http://schemas.microsoft.com/office/drawing/2014/main" id="{C991B93E-90A8-4FD1-9E2C-0A1038A2E6CE}"/>
              </a:ext>
            </a:extLst>
          </p:cNvPr>
          <p:cNvGrpSpPr/>
          <p:nvPr/>
        </p:nvGrpSpPr>
        <p:grpSpPr>
          <a:xfrm>
            <a:off x="10471812" y="1706751"/>
            <a:ext cx="1124003" cy="1059022"/>
            <a:chOff x="9035762" y="1264042"/>
            <a:chExt cx="1374052" cy="1294614"/>
          </a:xfrm>
        </p:grpSpPr>
        <p:sp>
          <p:nvSpPr>
            <p:cNvPr id="30" name="TextBox 29">
              <a:extLst>
                <a:ext uri="{FF2B5EF4-FFF2-40B4-BE49-F238E27FC236}">
                  <a16:creationId xmlns:a16="http://schemas.microsoft.com/office/drawing/2014/main" id="{10640044-AC6C-4E6A-800A-3B6D49A969B8}"/>
                </a:ext>
              </a:extLst>
            </p:cNvPr>
            <p:cNvSpPr txBox="1"/>
            <p:nvPr/>
          </p:nvSpPr>
          <p:spPr>
            <a:xfrm>
              <a:off x="9292067" y="1264042"/>
              <a:ext cx="1109141" cy="451494"/>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Fibrocalcific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plaque</a:t>
              </a:r>
            </a:p>
          </p:txBody>
        </p:sp>
        <p:pic>
          <p:nvPicPr>
            <p:cNvPr id="21" name="Picture 20">
              <a:extLst>
                <a:ext uri="{FF2B5EF4-FFF2-40B4-BE49-F238E27FC236}">
                  <a16:creationId xmlns:a16="http://schemas.microsoft.com/office/drawing/2014/main" id="{E0E4BABA-4D8E-4955-AA85-119DC88EB9D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9035762" y="1678129"/>
              <a:ext cx="1374052" cy="880527"/>
            </a:xfrm>
            <a:prstGeom prst="rect">
              <a:avLst/>
            </a:prstGeom>
          </p:spPr>
        </p:pic>
      </p:grpSp>
      <p:cxnSp>
        <p:nvCxnSpPr>
          <p:cNvPr id="48" name="Straight Arrow Connector 47">
            <a:extLst>
              <a:ext uri="{FF2B5EF4-FFF2-40B4-BE49-F238E27FC236}">
                <a16:creationId xmlns:a16="http://schemas.microsoft.com/office/drawing/2014/main" id="{E64C2657-8B7B-4454-9BD9-BED5FA671B8F}"/>
              </a:ext>
            </a:extLst>
          </p:cNvPr>
          <p:cNvCxnSpPr>
            <a:cxnSpLocks/>
          </p:cNvCxnSpPr>
          <p:nvPr/>
        </p:nvCxnSpPr>
        <p:spPr>
          <a:xfrm>
            <a:off x="10076637" y="2368846"/>
            <a:ext cx="294038" cy="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23416FDF-AF03-4D07-86C5-EFC64C275331}"/>
              </a:ext>
            </a:extLst>
          </p:cNvPr>
          <p:cNvGrpSpPr/>
          <p:nvPr/>
        </p:nvGrpSpPr>
        <p:grpSpPr>
          <a:xfrm>
            <a:off x="8694021" y="1706751"/>
            <a:ext cx="1309113" cy="1065120"/>
            <a:chOff x="8769295" y="1306701"/>
            <a:chExt cx="1309113" cy="1065120"/>
          </a:xfrm>
        </p:grpSpPr>
        <p:sp>
          <p:nvSpPr>
            <p:cNvPr id="26" name="TextBox 25">
              <a:extLst>
                <a:ext uri="{FF2B5EF4-FFF2-40B4-BE49-F238E27FC236}">
                  <a16:creationId xmlns:a16="http://schemas.microsoft.com/office/drawing/2014/main" id="{05E3CD0F-CECA-41E2-8EF9-8A7A0E7D1B5F}"/>
                </a:ext>
              </a:extLst>
            </p:cNvPr>
            <p:cNvSpPr txBox="1"/>
            <p:nvPr/>
          </p:nvSpPr>
          <p:spPr>
            <a:xfrm>
              <a:off x="8802418" y="1306701"/>
              <a:ext cx="1275990" cy="369332"/>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Calcified nodules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develop</a:t>
              </a:r>
            </a:p>
          </p:txBody>
        </p:sp>
        <p:pic>
          <p:nvPicPr>
            <p:cNvPr id="28" name="Picture 27">
              <a:extLst>
                <a:ext uri="{FF2B5EF4-FFF2-40B4-BE49-F238E27FC236}">
                  <a16:creationId xmlns:a16="http://schemas.microsoft.com/office/drawing/2014/main" id="{C2AA1119-A90D-4A9C-B04D-D7693453B500}"/>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8769295" y="1651698"/>
              <a:ext cx="1124004" cy="720123"/>
            </a:xfrm>
            <a:prstGeom prst="rect">
              <a:avLst/>
            </a:prstGeom>
          </p:spPr>
        </p:pic>
      </p:grpSp>
      <p:cxnSp>
        <p:nvCxnSpPr>
          <p:cNvPr id="44" name="Straight Arrow Connector 43">
            <a:extLst>
              <a:ext uri="{FF2B5EF4-FFF2-40B4-BE49-F238E27FC236}">
                <a16:creationId xmlns:a16="http://schemas.microsoft.com/office/drawing/2014/main" id="{203604CC-5841-4428-A360-791C3753DBE8}"/>
              </a:ext>
            </a:extLst>
          </p:cNvPr>
          <p:cNvCxnSpPr>
            <a:cxnSpLocks/>
          </p:cNvCxnSpPr>
          <p:nvPr/>
        </p:nvCxnSpPr>
        <p:spPr>
          <a:xfrm>
            <a:off x="5077742" y="2368846"/>
            <a:ext cx="294038" cy="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FB8DEC3D-48FA-4880-8482-61608FC05DF8}"/>
              </a:ext>
            </a:extLst>
          </p:cNvPr>
          <p:cNvGrpSpPr/>
          <p:nvPr/>
        </p:nvGrpSpPr>
        <p:grpSpPr>
          <a:xfrm>
            <a:off x="3574891" y="1706751"/>
            <a:ext cx="1429348" cy="1077128"/>
            <a:chOff x="3642907" y="1306701"/>
            <a:chExt cx="1429348" cy="1077128"/>
          </a:xfrm>
        </p:grpSpPr>
        <p:sp>
          <p:nvSpPr>
            <p:cNvPr id="23" name="TextBox 22">
              <a:extLst>
                <a:ext uri="{FF2B5EF4-FFF2-40B4-BE49-F238E27FC236}">
                  <a16:creationId xmlns:a16="http://schemas.microsoft.com/office/drawing/2014/main" id="{3149C838-A87A-4AC0-99E8-9684B2F81E8D}"/>
                </a:ext>
              </a:extLst>
            </p:cNvPr>
            <p:cNvSpPr txBox="1"/>
            <p:nvPr/>
          </p:nvSpPr>
          <p:spPr>
            <a:xfrm>
              <a:off x="3680338" y="1306701"/>
              <a:ext cx="1391917" cy="369332"/>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Lipids accumulate, atheroma grows</a:t>
              </a:r>
            </a:p>
          </p:txBody>
        </p:sp>
        <p:pic>
          <p:nvPicPr>
            <p:cNvPr id="78" name="Picture 77">
              <a:extLst>
                <a:ext uri="{FF2B5EF4-FFF2-40B4-BE49-F238E27FC236}">
                  <a16:creationId xmlns:a16="http://schemas.microsoft.com/office/drawing/2014/main" id="{2F4A7253-0A7B-41AD-BB38-C33E2713467F}"/>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642907" y="1653112"/>
              <a:ext cx="1187819" cy="730717"/>
            </a:xfrm>
            <a:prstGeom prst="rect">
              <a:avLst/>
            </a:prstGeom>
          </p:spPr>
        </p:pic>
      </p:grpSp>
      <p:cxnSp>
        <p:nvCxnSpPr>
          <p:cNvPr id="46" name="Straight Arrow Connector 45">
            <a:extLst>
              <a:ext uri="{FF2B5EF4-FFF2-40B4-BE49-F238E27FC236}">
                <a16:creationId xmlns:a16="http://schemas.microsoft.com/office/drawing/2014/main" id="{F522670C-C9FC-43F6-849E-452040176E07}"/>
              </a:ext>
            </a:extLst>
          </p:cNvPr>
          <p:cNvCxnSpPr>
            <a:cxnSpLocks/>
          </p:cNvCxnSpPr>
          <p:nvPr/>
        </p:nvCxnSpPr>
        <p:spPr>
          <a:xfrm>
            <a:off x="6761431" y="2368846"/>
            <a:ext cx="294038" cy="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A5847322-7CA4-4822-887A-04050623E403}"/>
              </a:ext>
            </a:extLst>
          </p:cNvPr>
          <p:cNvGrpSpPr/>
          <p:nvPr/>
        </p:nvGrpSpPr>
        <p:grpSpPr>
          <a:xfrm>
            <a:off x="5445283" y="1706751"/>
            <a:ext cx="1242645" cy="1065121"/>
            <a:chOff x="5353904" y="1306701"/>
            <a:chExt cx="1242645" cy="1065121"/>
          </a:xfrm>
        </p:grpSpPr>
        <p:sp>
          <p:nvSpPr>
            <p:cNvPr id="25" name="TextBox 24">
              <a:extLst>
                <a:ext uri="{FF2B5EF4-FFF2-40B4-BE49-F238E27FC236}">
                  <a16:creationId xmlns:a16="http://schemas.microsoft.com/office/drawing/2014/main" id="{74BE1096-DEA2-4C7C-B04A-8024E2E09BE7}"/>
                </a:ext>
              </a:extLst>
            </p:cNvPr>
            <p:cNvSpPr txBox="1"/>
            <p:nvPr/>
          </p:nvSpPr>
          <p:spPr>
            <a:xfrm>
              <a:off x="5426357" y="1306701"/>
              <a:ext cx="1170192" cy="369332"/>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Atherosclerotic </a:t>
              </a:r>
              <a:br>
                <a:rPr kumimoji="0" lang="en-US" sz="1200" b="1" i="0" u="none" strike="noStrike" kern="1200" cap="none" spc="0" normalizeH="0" baseline="0" noProof="0" dirty="0">
                  <a:ln>
                    <a:noFill/>
                  </a:ln>
                  <a:solidFill>
                    <a:schemeClr val="accent1"/>
                  </a:solidFill>
                  <a:effectLst/>
                  <a:uLnTx/>
                  <a:uFillTx/>
                  <a:latin typeface="Arial"/>
                  <a:ea typeface="+mn-ea"/>
                  <a:cs typeface="+mn-cs"/>
                </a:rPr>
              </a:br>
              <a:r>
                <a:rPr kumimoji="0" lang="en-US" sz="1200" b="1" i="0" u="none" strike="noStrike" kern="1200" cap="none" spc="0" normalizeH="0" baseline="0" noProof="0" dirty="0">
                  <a:ln>
                    <a:noFill/>
                  </a:ln>
                  <a:solidFill>
                    <a:schemeClr val="accent1"/>
                  </a:solidFill>
                  <a:effectLst/>
                  <a:uLnTx/>
                  <a:uFillTx/>
                  <a:latin typeface="Arial"/>
                  <a:ea typeface="+mn-ea"/>
                  <a:cs typeface="+mn-cs"/>
                </a:rPr>
                <a:t>plaque</a:t>
              </a:r>
            </a:p>
          </p:txBody>
        </p:sp>
        <p:pic>
          <p:nvPicPr>
            <p:cNvPr id="79" name="Picture 78">
              <a:extLst>
                <a:ext uri="{FF2B5EF4-FFF2-40B4-BE49-F238E27FC236}">
                  <a16:creationId xmlns:a16="http://schemas.microsoft.com/office/drawing/2014/main" id="{FAE6E2A8-BD41-4539-852F-044A0662652C}"/>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5353904" y="1651698"/>
              <a:ext cx="1124002" cy="720124"/>
            </a:xfrm>
            <a:prstGeom prst="rect">
              <a:avLst/>
            </a:prstGeom>
          </p:spPr>
        </p:pic>
      </p:grpSp>
      <p:cxnSp>
        <p:nvCxnSpPr>
          <p:cNvPr id="47" name="Straight Arrow Connector 46">
            <a:extLst>
              <a:ext uri="{FF2B5EF4-FFF2-40B4-BE49-F238E27FC236}">
                <a16:creationId xmlns:a16="http://schemas.microsoft.com/office/drawing/2014/main" id="{059C031D-349D-4E2A-9ECC-0589E45E0E76}"/>
              </a:ext>
            </a:extLst>
          </p:cNvPr>
          <p:cNvCxnSpPr>
            <a:cxnSpLocks/>
          </p:cNvCxnSpPr>
          <p:nvPr/>
        </p:nvCxnSpPr>
        <p:spPr>
          <a:xfrm>
            <a:off x="8326480" y="2368846"/>
            <a:ext cx="294038" cy="0"/>
          </a:xfrm>
          <a:prstGeom prst="straightConnector1">
            <a:avLst/>
          </a:prstGeom>
          <a:ln w="25400">
            <a:solidFill>
              <a:schemeClr val="accent1"/>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905222C2-99E7-4571-8A79-6A4B3BEC90C3}"/>
              </a:ext>
            </a:extLst>
          </p:cNvPr>
          <p:cNvGrpSpPr/>
          <p:nvPr/>
        </p:nvGrpSpPr>
        <p:grpSpPr>
          <a:xfrm>
            <a:off x="7128972" y="1706751"/>
            <a:ext cx="1124005" cy="1065121"/>
            <a:chOff x="7145602" y="1306701"/>
            <a:chExt cx="1124005" cy="1065121"/>
          </a:xfrm>
        </p:grpSpPr>
        <p:sp>
          <p:nvSpPr>
            <p:cNvPr id="24" name="TextBox 23">
              <a:extLst>
                <a:ext uri="{FF2B5EF4-FFF2-40B4-BE49-F238E27FC236}">
                  <a16:creationId xmlns:a16="http://schemas.microsoft.com/office/drawing/2014/main" id="{001D2C6E-921B-40C9-AB94-8FC2A594ECF1}"/>
                </a:ext>
              </a:extLst>
            </p:cNvPr>
            <p:cNvSpPr txBox="1"/>
            <p:nvPr/>
          </p:nvSpPr>
          <p:spPr>
            <a:xfrm>
              <a:off x="7400930" y="1306701"/>
              <a:ext cx="824649" cy="369332"/>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Vulnerable </a:t>
              </a:r>
              <a:br>
                <a:rPr kumimoji="0" lang="en-US" sz="1200" b="1" i="0" u="none" strike="noStrike" kern="1200" cap="none" spc="0" normalizeH="0" baseline="0" noProof="0" dirty="0">
                  <a:ln>
                    <a:noFill/>
                  </a:ln>
                  <a:solidFill>
                    <a:schemeClr val="accent1"/>
                  </a:solidFill>
                  <a:effectLst/>
                  <a:uLnTx/>
                  <a:uFillTx/>
                  <a:latin typeface="Arial"/>
                  <a:ea typeface="+mn-ea"/>
                  <a:cs typeface="+mn-cs"/>
                </a:rPr>
              </a:br>
              <a:r>
                <a:rPr kumimoji="0" lang="en-US" sz="1200" b="1" i="0" u="none" strike="noStrike" kern="1200" cap="none" spc="0" normalizeH="0" baseline="0" noProof="0" dirty="0">
                  <a:ln>
                    <a:noFill/>
                  </a:ln>
                  <a:solidFill>
                    <a:schemeClr val="accent1"/>
                  </a:solidFill>
                  <a:effectLst/>
                  <a:uLnTx/>
                  <a:uFillTx/>
                  <a:latin typeface="Arial"/>
                  <a:ea typeface="+mn-ea"/>
                  <a:cs typeface="+mn-cs"/>
                </a:rPr>
                <a:t>plaque</a:t>
              </a:r>
            </a:p>
          </p:txBody>
        </p:sp>
        <p:pic>
          <p:nvPicPr>
            <p:cNvPr id="86" name="Picture 85">
              <a:extLst>
                <a:ext uri="{FF2B5EF4-FFF2-40B4-BE49-F238E27FC236}">
                  <a16:creationId xmlns:a16="http://schemas.microsoft.com/office/drawing/2014/main" id="{5117FD0C-DF0C-4754-9B2E-0612AD6A0945}"/>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7145602" y="1651698"/>
              <a:ext cx="1124005" cy="720124"/>
            </a:xfrm>
            <a:prstGeom prst="rect">
              <a:avLst/>
            </a:prstGeom>
          </p:spPr>
        </p:pic>
      </p:grpSp>
      <p:cxnSp>
        <p:nvCxnSpPr>
          <p:cNvPr id="120" name="Straight Arrow Connector 119">
            <a:extLst>
              <a:ext uri="{FF2B5EF4-FFF2-40B4-BE49-F238E27FC236}">
                <a16:creationId xmlns:a16="http://schemas.microsoft.com/office/drawing/2014/main" id="{AE196809-EA57-40A4-89BC-B78D1C2F704F}"/>
              </a:ext>
            </a:extLst>
          </p:cNvPr>
          <p:cNvCxnSpPr>
            <a:cxnSpLocks/>
          </p:cNvCxnSpPr>
          <p:nvPr/>
        </p:nvCxnSpPr>
        <p:spPr>
          <a:xfrm>
            <a:off x="7733419" y="4044206"/>
            <a:ext cx="0" cy="174425"/>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F7C4684-9FBD-477A-9623-ACDE1995D62E}"/>
              </a:ext>
            </a:extLst>
          </p:cNvPr>
          <p:cNvGrpSpPr/>
          <p:nvPr/>
        </p:nvGrpSpPr>
        <p:grpSpPr>
          <a:xfrm>
            <a:off x="6890240" y="3159174"/>
            <a:ext cx="1686359" cy="885032"/>
            <a:chOff x="6785088" y="3159174"/>
            <a:chExt cx="1686359" cy="885032"/>
          </a:xfrm>
        </p:grpSpPr>
        <p:sp>
          <p:nvSpPr>
            <p:cNvPr id="91" name="TextBox 90">
              <a:extLst>
                <a:ext uri="{FF2B5EF4-FFF2-40B4-BE49-F238E27FC236}">
                  <a16:creationId xmlns:a16="http://schemas.microsoft.com/office/drawing/2014/main" id="{0D3B820D-C912-4849-9ED0-78AD26E47A8C}"/>
                </a:ext>
              </a:extLst>
            </p:cNvPr>
            <p:cNvSpPr txBox="1"/>
            <p:nvPr/>
          </p:nvSpPr>
          <p:spPr>
            <a:xfrm>
              <a:off x="6785088" y="3159174"/>
              <a:ext cx="1686359" cy="184666"/>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Plaque erosion/rupture</a:t>
              </a:r>
            </a:p>
          </p:txBody>
        </p:sp>
        <p:pic>
          <p:nvPicPr>
            <p:cNvPr id="101" name="Picture 100">
              <a:extLst>
                <a:ext uri="{FF2B5EF4-FFF2-40B4-BE49-F238E27FC236}">
                  <a16:creationId xmlns:a16="http://schemas.microsoft.com/office/drawing/2014/main" id="{1DFCEC20-7058-405F-9E88-16925285A09E}"/>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6967728" y="3313488"/>
              <a:ext cx="1124003" cy="730718"/>
            </a:xfrm>
            <a:prstGeom prst="rect">
              <a:avLst/>
            </a:prstGeom>
          </p:spPr>
        </p:pic>
      </p:grpSp>
      <p:grpSp>
        <p:nvGrpSpPr>
          <p:cNvPr id="11" name="Group 10">
            <a:extLst>
              <a:ext uri="{FF2B5EF4-FFF2-40B4-BE49-F238E27FC236}">
                <a16:creationId xmlns:a16="http://schemas.microsoft.com/office/drawing/2014/main" id="{2BE132F6-F6AA-4CBB-B6FC-49473DBFEC3B}"/>
              </a:ext>
            </a:extLst>
          </p:cNvPr>
          <p:cNvGrpSpPr/>
          <p:nvPr/>
        </p:nvGrpSpPr>
        <p:grpSpPr>
          <a:xfrm>
            <a:off x="7021686" y="4250236"/>
            <a:ext cx="1423467" cy="1147018"/>
            <a:chOff x="7113106" y="4250236"/>
            <a:chExt cx="1423467" cy="1147018"/>
          </a:xfrm>
        </p:grpSpPr>
        <p:sp>
          <p:nvSpPr>
            <p:cNvPr id="92" name="TextBox 91">
              <a:extLst>
                <a:ext uri="{FF2B5EF4-FFF2-40B4-BE49-F238E27FC236}">
                  <a16:creationId xmlns:a16="http://schemas.microsoft.com/office/drawing/2014/main" id="{265F3E61-DB5B-4CE7-8256-EB466616840A}"/>
                </a:ext>
              </a:extLst>
            </p:cNvPr>
            <p:cNvSpPr txBox="1"/>
            <p:nvPr/>
          </p:nvSpPr>
          <p:spPr>
            <a:xfrm>
              <a:off x="7384013" y="4250236"/>
              <a:ext cx="881652" cy="184666"/>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Thrombosis</a:t>
              </a:r>
            </a:p>
          </p:txBody>
        </p:sp>
        <p:pic>
          <p:nvPicPr>
            <p:cNvPr id="102" name="Picture 101">
              <a:extLst>
                <a:ext uri="{FF2B5EF4-FFF2-40B4-BE49-F238E27FC236}">
                  <a16:creationId xmlns:a16="http://schemas.microsoft.com/office/drawing/2014/main" id="{81D2E208-A46B-4A56-BB50-D57901EFC823}"/>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7130885" y="4403529"/>
              <a:ext cx="1153182" cy="719363"/>
            </a:xfrm>
            <a:prstGeom prst="rect">
              <a:avLst/>
            </a:prstGeom>
          </p:spPr>
        </p:pic>
        <p:sp>
          <p:nvSpPr>
            <p:cNvPr id="40" name="TextBox 39">
              <a:extLst>
                <a:ext uri="{FF2B5EF4-FFF2-40B4-BE49-F238E27FC236}">
                  <a16:creationId xmlns:a16="http://schemas.microsoft.com/office/drawing/2014/main" id="{0DCE1396-9BF5-4652-A760-1820EB397375}"/>
                </a:ext>
              </a:extLst>
            </p:cNvPr>
            <p:cNvSpPr txBox="1"/>
            <p:nvPr/>
          </p:nvSpPr>
          <p:spPr>
            <a:xfrm>
              <a:off x="7113106" y="5058700"/>
              <a:ext cx="1423467" cy="338554"/>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chemeClr val="accent1"/>
                  </a:solidFill>
                  <a:effectLst/>
                  <a:uLnTx/>
                  <a:uFillTx/>
                  <a:latin typeface="Arial"/>
                  <a:ea typeface="+mn-ea"/>
                  <a:cs typeface="+mn-cs"/>
                </a:rPr>
                <a:t>Unstable angina/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chemeClr val="accent1"/>
                  </a:solidFill>
                  <a:effectLst/>
                  <a:uLnTx/>
                  <a:uFillTx/>
                  <a:latin typeface="Arial"/>
                  <a:ea typeface="+mn-ea"/>
                  <a:cs typeface="+mn-cs"/>
                </a:rPr>
                <a:t>myocardial infarction</a:t>
              </a:r>
            </a:p>
          </p:txBody>
        </p:sp>
      </p:grpSp>
      <p:cxnSp>
        <p:nvCxnSpPr>
          <p:cNvPr id="4" name="Straight Arrow Connector 3">
            <a:extLst>
              <a:ext uri="{FF2B5EF4-FFF2-40B4-BE49-F238E27FC236}">
                <a16:creationId xmlns:a16="http://schemas.microsoft.com/office/drawing/2014/main" id="{833DBBD6-1374-405F-8BEF-1E122B46AE9B}"/>
              </a:ext>
            </a:extLst>
          </p:cNvPr>
          <p:cNvCxnSpPr>
            <a:cxnSpLocks/>
          </p:cNvCxnSpPr>
          <p:nvPr/>
        </p:nvCxnSpPr>
        <p:spPr>
          <a:xfrm>
            <a:off x="11135125" y="2815224"/>
            <a:ext cx="0" cy="1325428"/>
          </a:xfrm>
          <a:prstGeom prst="straightConnector1">
            <a:avLst/>
          </a:prstGeom>
          <a:ln w="25400">
            <a:solidFill>
              <a:schemeClr val="accent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0165D8E1-7310-4C7D-8565-30EAD9C1514F}"/>
              </a:ext>
            </a:extLst>
          </p:cNvPr>
          <p:cNvGrpSpPr/>
          <p:nvPr/>
        </p:nvGrpSpPr>
        <p:grpSpPr>
          <a:xfrm>
            <a:off x="10586760" y="4276398"/>
            <a:ext cx="1122559" cy="1028134"/>
            <a:chOff x="10019298" y="3970218"/>
            <a:chExt cx="1122559" cy="1028134"/>
          </a:xfrm>
        </p:grpSpPr>
        <p:sp>
          <p:nvSpPr>
            <p:cNvPr id="93" name="TextBox 92">
              <a:extLst>
                <a:ext uri="{FF2B5EF4-FFF2-40B4-BE49-F238E27FC236}">
                  <a16:creationId xmlns:a16="http://schemas.microsoft.com/office/drawing/2014/main" id="{F4C058F1-BE97-4D95-AF53-ECFE84D284DB}"/>
                </a:ext>
              </a:extLst>
            </p:cNvPr>
            <p:cNvSpPr txBox="1"/>
            <p:nvPr/>
          </p:nvSpPr>
          <p:spPr>
            <a:xfrm>
              <a:off x="10259976" y="3970218"/>
              <a:ext cx="641201" cy="184666"/>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mn-cs"/>
                </a:rPr>
                <a:t>Stenosis</a:t>
              </a:r>
            </a:p>
          </p:txBody>
        </p:sp>
        <p:pic>
          <p:nvPicPr>
            <p:cNvPr id="87" name="Picture 86">
              <a:extLst>
                <a:ext uri="{FF2B5EF4-FFF2-40B4-BE49-F238E27FC236}">
                  <a16:creationId xmlns:a16="http://schemas.microsoft.com/office/drawing/2014/main" id="{FB9BC0E7-3881-4BCC-9E1D-81A076DFFA94}"/>
                </a:ext>
              </a:extLst>
            </p:cNvPr>
            <p:cNvPicPr>
              <a:picLocks noChangeAspect="1"/>
            </p:cNvPicPr>
            <p:nvPr/>
          </p:nvPicPr>
          <p:blipFill>
            <a:blip r:embed="rId12" cstate="email">
              <a:extLst>
                <a:ext uri="{28A0092B-C50C-407E-A947-70E740481C1C}">
                  <a14:useLocalDpi xmlns:a14="http://schemas.microsoft.com/office/drawing/2010/main"/>
                </a:ext>
              </a:extLst>
            </a:blip>
            <a:srcRect/>
            <a:stretch/>
          </p:blipFill>
          <p:spPr>
            <a:xfrm>
              <a:off x="10019298" y="4133136"/>
              <a:ext cx="1122559" cy="719362"/>
            </a:xfrm>
            <a:prstGeom prst="rect">
              <a:avLst/>
            </a:prstGeom>
          </p:spPr>
        </p:pic>
        <p:sp>
          <p:nvSpPr>
            <p:cNvPr id="41" name="TextBox 40">
              <a:extLst>
                <a:ext uri="{FF2B5EF4-FFF2-40B4-BE49-F238E27FC236}">
                  <a16:creationId xmlns:a16="http://schemas.microsoft.com/office/drawing/2014/main" id="{B4AC49DF-9269-43E3-B3DC-7367A08D5C19}"/>
                </a:ext>
              </a:extLst>
            </p:cNvPr>
            <p:cNvSpPr txBox="1"/>
            <p:nvPr/>
          </p:nvSpPr>
          <p:spPr>
            <a:xfrm>
              <a:off x="10122118" y="4829075"/>
              <a:ext cx="916918" cy="169277"/>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chemeClr val="accent1"/>
                  </a:solidFill>
                  <a:effectLst/>
                  <a:uLnTx/>
                  <a:uFillTx/>
                  <a:latin typeface="Arial"/>
                  <a:ea typeface="+mn-ea"/>
                  <a:cs typeface="+mn-cs"/>
                </a:rPr>
                <a:t>Stable angina</a:t>
              </a:r>
            </a:p>
          </p:txBody>
        </p:sp>
      </p:grpSp>
      <p:grpSp>
        <p:nvGrpSpPr>
          <p:cNvPr id="114" name="Group 113">
            <a:extLst>
              <a:ext uri="{FF2B5EF4-FFF2-40B4-BE49-F238E27FC236}">
                <a16:creationId xmlns:a16="http://schemas.microsoft.com/office/drawing/2014/main" id="{5F867707-5686-4955-B5B9-5289AB33B9B0}"/>
              </a:ext>
            </a:extLst>
          </p:cNvPr>
          <p:cNvGrpSpPr/>
          <p:nvPr/>
        </p:nvGrpSpPr>
        <p:grpSpPr>
          <a:xfrm>
            <a:off x="516379" y="1626419"/>
            <a:ext cx="6263929" cy="158590"/>
            <a:chOff x="558584" y="1385119"/>
            <a:chExt cx="5829418" cy="138300"/>
          </a:xfrm>
        </p:grpSpPr>
        <p:cxnSp>
          <p:nvCxnSpPr>
            <p:cNvPr id="62" name="Straight Connector 61">
              <a:extLst>
                <a:ext uri="{FF2B5EF4-FFF2-40B4-BE49-F238E27FC236}">
                  <a16:creationId xmlns:a16="http://schemas.microsoft.com/office/drawing/2014/main" id="{44EB256D-15A5-4D6C-A666-B4320EA037E4}"/>
                </a:ext>
              </a:extLst>
            </p:cNvPr>
            <p:cNvCxnSpPr>
              <a:cxnSpLocks/>
            </p:cNvCxnSpPr>
            <p:nvPr/>
          </p:nvCxnSpPr>
          <p:spPr>
            <a:xfrm rot="10800000">
              <a:off x="558584" y="1385432"/>
              <a:ext cx="0" cy="137986"/>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D039FBB-84C8-485A-9BD2-0D39D55CB7DA}"/>
                </a:ext>
              </a:extLst>
            </p:cNvPr>
            <p:cNvCxnSpPr>
              <a:cxnSpLocks/>
            </p:cNvCxnSpPr>
            <p:nvPr/>
          </p:nvCxnSpPr>
          <p:spPr>
            <a:xfrm flipH="1">
              <a:off x="558585" y="1385119"/>
              <a:ext cx="5827238" cy="1"/>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DFB50408-007F-4922-8C67-E5AF3BC774E1}"/>
                </a:ext>
              </a:extLst>
            </p:cNvPr>
            <p:cNvCxnSpPr>
              <a:cxnSpLocks/>
            </p:cNvCxnSpPr>
            <p:nvPr/>
          </p:nvCxnSpPr>
          <p:spPr>
            <a:xfrm rot="10800000">
              <a:off x="6388002" y="1385433"/>
              <a:ext cx="0" cy="137986"/>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8" name="TextBox 87">
            <a:extLst>
              <a:ext uri="{FF2B5EF4-FFF2-40B4-BE49-F238E27FC236}">
                <a16:creationId xmlns:a16="http://schemas.microsoft.com/office/drawing/2014/main" id="{24BFC377-542B-4E43-B52C-B7C508234AAD}"/>
              </a:ext>
            </a:extLst>
          </p:cNvPr>
          <p:cNvSpPr txBox="1"/>
          <p:nvPr/>
        </p:nvSpPr>
        <p:spPr>
          <a:xfrm>
            <a:off x="2448510" y="1325805"/>
            <a:ext cx="2399667" cy="299785"/>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chemeClr val="accent1"/>
                </a:solidFill>
                <a:effectLst/>
                <a:uLnTx/>
                <a:uFillTx/>
                <a:latin typeface="Arial"/>
                <a:ea typeface="+mn-ea"/>
                <a:cs typeface="+mn-cs"/>
              </a:rPr>
              <a:t>Asymptomatic/subclinical disease</a:t>
            </a:r>
          </a:p>
        </p:txBody>
      </p:sp>
      <p:grpSp>
        <p:nvGrpSpPr>
          <p:cNvPr id="104" name="Group 103">
            <a:extLst>
              <a:ext uri="{FF2B5EF4-FFF2-40B4-BE49-F238E27FC236}">
                <a16:creationId xmlns:a16="http://schemas.microsoft.com/office/drawing/2014/main" id="{46A70954-ED88-4D9C-B6C4-5206484842AA}"/>
              </a:ext>
            </a:extLst>
          </p:cNvPr>
          <p:cNvGrpSpPr/>
          <p:nvPr/>
        </p:nvGrpSpPr>
        <p:grpSpPr>
          <a:xfrm rot="10800000">
            <a:off x="7055040" y="1626419"/>
            <a:ext cx="4626841" cy="137986"/>
            <a:chOff x="8569680" y="2717860"/>
            <a:chExt cx="1689987" cy="168630"/>
          </a:xfrm>
        </p:grpSpPr>
        <p:cxnSp>
          <p:nvCxnSpPr>
            <p:cNvPr id="105" name="Straight Connector 104">
              <a:extLst>
                <a:ext uri="{FF2B5EF4-FFF2-40B4-BE49-F238E27FC236}">
                  <a16:creationId xmlns:a16="http://schemas.microsoft.com/office/drawing/2014/main" id="{950A25F7-CDFF-41E6-B8AE-898479A04297}"/>
                </a:ext>
              </a:extLst>
            </p:cNvPr>
            <p:cNvCxnSpPr>
              <a:cxnSpLocks/>
            </p:cNvCxnSpPr>
            <p:nvPr/>
          </p:nvCxnSpPr>
          <p:spPr>
            <a:xfrm>
              <a:off x="8569680" y="2717860"/>
              <a:ext cx="0" cy="16863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78D1CFA-FE93-44A1-9B3A-0AF0F88D5558}"/>
                </a:ext>
              </a:extLst>
            </p:cNvPr>
            <p:cNvCxnSpPr>
              <a:cxnSpLocks/>
            </p:cNvCxnSpPr>
            <p:nvPr/>
          </p:nvCxnSpPr>
          <p:spPr>
            <a:xfrm>
              <a:off x="10259667" y="2717860"/>
              <a:ext cx="0" cy="16863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48796DB-5FD7-48BA-B8F8-9C27B1E005D0}"/>
                </a:ext>
              </a:extLst>
            </p:cNvPr>
            <p:cNvCxnSpPr>
              <a:cxnSpLocks/>
            </p:cNvCxnSpPr>
            <p:nvPr/>
          </p:nvCxnSpPr>
          <p:spPr>
            <a:xfrm flipV="1">
              <a:off x="8572436" y="2886490"/>
              <a:ext cx="1687231" cy="0"/>
            </a:xfrm>
            <a:prstGeom prst="line">
              <a:avLst/>
            </a:prstGeom>
            <a:ln w="19050" cap="rnd">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0973D16D-504C-48C4-9C97-7B0CA16021EB}"/>
              </a:ext>
            </a:extLst>
          </p:cNvPr>
          <p:cNvSpPr txBox="1"/>
          <p:nvPr/>
        </p:nvSpPr>
        <p:spPr>
          <a:xfrm>
            <a:off x="7936824" y="1325805"/>
            <a:ext cx="2863273" cy="310131"/>
          </a:xfrm>
          <a:prstGeom prst="rect">
            <a:avLst/>
          </a:prstGeom>
          <a:noFill/>
        </p:spPr>
        <p:txBody>
          <a:bodyPr wrap="square" lIns="0" tIns="0" rIns="0" bIns="0"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chemeClr val="accent1"/>
                </a:solidFill>
                <a:effectLst/>
                <a:uLnTx/>
                <a:uFillTx/>
                <a:latin typeface="Arial"/>
                <a:ea typeface="+mn-ea"/>
                <a:cs typeface="+mn-cs"/>
              </a:rPr>
              <a:t>Clinically overt disease</a:t>
            </a:r>
            <a:endParaRPr kumimoji="0" lang="en-GB" sz="1100" b="1" i="1" u="none" strike="noStrike" kern="1200" cap="none" spc="0" normalizeH="0" baseline="0" noProof="0" dirty="0">
              <a:ln>
                <a:noFill/>
              </a:ln>
              <a:solidFill>
                <a:schemeClr val="accent1"/>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65506285-6276-40F4-ABAD-A66D4C608CA3}"/>
              </a:ext>
            </a:extLst>
          </p:cNvPr>
          <p:cNvSpPr/>
          <p:nvPr/>
        </p:nvSpPr>
        <p:spPr>
          <a:xfrm>
            <a:off x="192795" y="5460253"/>
            <a:ext cx="11806384" cy="640080"/>
          </a:xfrm>
          <a:prstGeom prst="rect">
            <a:avLst/>
          </a:prstGeom>
          <a:solidFill>
            <a:srgbClr val="007CC2"/>
          </a:solidFill>
        </p:spPr>
        <p:txBody>
          <a:bodyPr wrap="square" anchor="ctr">
            <a:spAutoFit/>
          </a:bodyPr>
          <a:lstStyle/>
          <a:p>
            <a:pPr marL="0" marR="0" lvl="0" indent="0" algn="ctr" defTabSz="457200" rtl="0" eaLnBrk="1" fontAlgn="auto" latinLnBrk="0" hangingPunct="1">
              <a:lnSpc>
                <a:spcPct val="100000"/>
              </a:lnSpc>
              <a:spcBef>
                <a:spcPts val="15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Plaques can remain asymptomatic or become obstructive enough to cause stable angina. Some plaque may become vulnerable and rupture, eliciting acute thrombosis, which may lead to an ACS.</a:t>
            </a:r>
            <a:endParaRPr kumimoji="0" lang="en-US" altLang="en-US" sz="1800" b="1" i="0" u="none" strike="sngStrike" kern="1200" cap="none" spc="0" normalizeH="0" baseline="0" noProof="0" dirty="0">
              <a:ln>
                <a:noFill/>
              </a:ln>
              <a:solidFill>
                <a:prstClr val="white"/>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25228AB3-84A3-4249-9012-AE4806734A4A}"/>
              </a:ext>
            </a:extLst>
          </p:cNvPr>
          <p:cNvGrpSpPr/>
          <p:nvPr/>
        </p:nvGrpSpPr>
        <p:grpSpPr>
          <a:xfrm>
            <a:off x="5568167" y="2639490"/>
            <a:ext cx="4330505" cy="458474"/>
            <a:chOff x="-2410193" y="4640945"/>
            <a:chExt cx="4330505" cy="458474"/>
          </a:xfrm>
          <a:solidFill>
            <a:schemeClr val="accent1"/>
          </a:solidFill>
        </p:grpSpPr>
        <p:grpSp>
          <p:nvGrpSpPr>
            <p:cNvPr id="97" name="Group 96">
              <a:extLst>
                <a:ext uri="{FF2B5EF4-FFF2-40B4-BE49-F238E27FC236}">
                  <a16:creationId xmlns:a16="http://schemas.microsoft.com/office/drawing/2014/main" id="{AC715A4D-FF05-4E68-89A2-A20EA8460077}"/>
                </a:ext>
              </a:extLst>
            </p:cNvPr>
            <p:cNvGrpSpPr/>
            <p:nvPr/>
          </p:nvGrpSpPr>
          <p:grpSpPr>
            <a:xfrm>
              <a:off x="-2410193" y="4640945"/>
              <a:ext cx="4330505" cy="152054"/>
              <a:chOff x="8572436" y="2717860"/>
              <a:chExt cx="1687231" cy="185822"/>
            </a:xfrm>
            <a:grpFill/>
          </p:grpSpPr>
          <p:cxnSp>
            <p:nvCxnSpPr>
              <p:cNvPr id="99" name="Straight Connector 98">
                <a:extLst>
                  <a:ext uri="{FF2B5EF4-FFF2-40B4-BE49-F238E27FC236}">
                    <a16:creationId xmlns:a16="http://schemas.microsoft.com/office/drawing/2014/main" id="{23A3B98D-1779-4435-8378-FCEB3BA8818A}"/>
                  </a:ext>
                </a:extLst>
              </p:cNvPr>
              <p:cNvCxnSpPr>
                <a:cxnSpLocks/>
              </p:cNvCxnSpPr>
              <p:nvPr/>
            </p:nvCxnSpPr>
            <p:spPr>
              <a:xfrm>
                <a:off x="8572436" y="2717860"/>
                <a:ext cx="0" cy="168630"/>
              </a:xfrm>
              <a:prstGeom prst="line">
                <a:avLst/>
              </a:prstGeom>
              <a:grpFill/>
              <a:ln w="2540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E936F7D-E9BC-40A3-A82B-274A4F4A063B}"/>
                  </a:ext>
                </a:extLst>
              </p:cNvPr>
              <p:cNvCxnSpPr>
                <a:cxnSpLocks/>
              </p:cNvCxnSpPr>
              <p:nvPr/>
            </p:nvCxnSpPr>
            <p:spPr>
              <a:xfrm>
                <a:off x="10259667" y="2717860"/>
                <a:ext cx="0" cy="168630"/>
              </a:xfrm>
              <a:prstGeom prst="line">
                <a:avLst/>
              </a:prstGeom>
              <a:grpFill/>
              <a:ln w="2540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3879CC20-1430-41C0-9302-D15800719CE2}"/>
                  </a:ext>
                </a:extLst>
              </p:cNvPr>
              <p:cNvCxnSpPr>
                <a:cxnSpLocks/>
              </p:cNvCxnSpPr>
              <p:nvPr/>
            </p:nvCxnSpPr>
            <p:spPr>
              <a:xfrm flipV="1">
                <a:off x="8572436" y="2903682"/>
                <a:ext cx="1687231" cy="0"/>
              </a:xfrm>
              <a:prstGeom prst="line">
                <a:avLst/>
              </a:prstGeom>
              <a:grpFill/>
              <a:ln w="25400" cap="rnd">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6" name="Arrow: Right 53">
              <a:extLst>
                <a:ext uri="{FF2B5EF4-FFF2-40B4-BE49-F238E27FC236}">
                  <a16:creationId xmlns:a16="http://schemas.microsoft.com/office/drawing/2014/main" id="{B1C377C2-19BA-49EB-A203-61D2834932F6}"/>
                </a:ext>
              </a:extLst>
            </p:cNvPr>
            <p:cNvSpPr/>
            <p:nvPr/>
          </p:nvSpPr>
          <p:spPr>
            <a:xfrm rot="5400000">
              <a:off x="-382881" y="3808460"/>
              <a:ext cx="275885" cy="2306034"/>
            </a:xfrm>
            <a:prstGeom prst="rightArrow">
              <a:avLst>
                <a:gd name="adj1" fmla="val 50000"/>
                <a:gd name="adj2" fmla="val 10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pic>
        <p:nvPicPr>
          <p:cNvPr id="71" name="Picture 70" descr="AmgenCardiovascularLogo.png">
            <a:extLst>
              <a:ext uri="{FF2B5EF4-FFF2-40B4-BE49-F238E27FC236}">
                <a16:creationId xmlns:a16="http://schemas.microsoft.com/office/drawing/2014/main" id="{A6E95998-F5E4-462C-999D-314795D7844B}"/>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436044" y="6227052"/>
            <a:ext cx="1674985" cy="575776"/>
          </a:xfrm>
          <a:prstGeom prst="rect">
            <a:avLst/>
          </a:prstGeom>
        </p:spPr>
      </p:pic>
    </p:spTree>
    <p:extLst>
      <p:ext uri="{BB962C8B-B14F-4D97-AF65-F5344CB8AC3E}">
        <p14:creationId xmlns:p14="http://schemas.microsoft.com/office/powerpoint/2010/main" val="63702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2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90" grpId="0"/>
      <p:bldP spid="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34107A28-D08D-4831-B295-D5CB45DD4909}"/>
              </a:ext>
            </a:extLst>
          </p:cNvPr>
          <p:cNvSpPr>
            <a:spLocks noGrp="1"/>
          </p:cNvSpPr>
          <p:nvPr>
            <p:ph sz="quarter" idx="10"/>
          </p:nvPr>
        </p:nvSpPr>
        <p:spPr>
          <a:xfrm>
            <a:off x="367552" y="6048375"/>
            <a:ext cx="10058400" cy="474489"/>
          </a:xfrm>
        </p:spPr>
        <p:txBody>
          <a:bodyPr>
            <a:spAutoFit/>
          </a:bodyPr>
          <a:lstStyle/>
          <a:p>
            <a:pPr>
              <a:spcAft>
                <a:spcPts val="200"/>
              </a:spcAft>
            </a:pPr>
            <a:r>
              <a:rPr lang="en-GB" dirty="0"/>
              <a:t>OCT, optical coherence tomography. </a:t>
            </a:r>
          </a:p>
          <a:p>
            <a:pPr>
              <a:spcAft>
                <a:spcPts val="200"/>
              </a:spcAft>
            </a:pPr>
            <a:r>
              <a:rPr lang="en-GB" dirty="0"/>
              <a:t>1. Virmani R, et al. </a:t>
            </a:r>
            <a:r>
              <a:rPr lang="en-GB" i="1" dirty="0"/>
              <a:t>Arterioscler Thromb </a:t>
            </a:r>
            <a:r>
              <a:rPr lang="en-GB" i="1" dirty="0" err="1"/>
              <a:t>Vasc</a:t>
            </a:r>
            <a:r>
              <a:rPr lang="en-GB" i="1" dirty="0"/>
              <a:t> Biol</a:t>
            </a:r>
            <a:r>
              <a:rPr lang="en-GB" dirty="0"/>
              <a:t>. 2000;20:1262-1275. 2. Stefanidis C, et al. </a:t>
            </a:r>
            <a:r>
              <a:rPr lang="en-GB" i="1" dirty="0"/>
              <a:t>J Am Heart Assoc</a:t>
            </a:r>
            <a:r>
              <a:rPr lang="en-GB" dirty="0"/>
              <a:t>. 2017;6:e005543.</a:t>
            </a:r>
            <a:br>
              <a:rPr lang="en-GB" dirty="0"/>
            </a:br>
            <a:r>
              <a:rPr lang="en-GB" dirty="0"/>
              <a:t>3. MacNeill BD, et al. </a:t>
            </a:r>
            <a:r>
              <a:rPr lang="en-GB" i="1"/>
              <a:t>Arterioscler</a:t>
            </a:r>
            <a:r>
              <a:rPr lang="en-GB" i="1" dirty="0"/>
              <a:t> </a:t>
            </a:r>
            <a:r>
              <a:rPr lang="en-GB" i="1"/>
              <a:t>Thromb</a:t>
            </a:r>
            <a:r>
              <a:rPr lang="en-GB" i="1" dirty="0"/>
              <a:t> Vasc Biol</a:t>
            </a:r>
            <a:r>
              <a:rPr lang="en-GB" dirty="0"/>
              <a:t>. 2003;23:1333-1342.</a:t>
            </a:r>
          </a:p>
        </p:txBody>
      </p:sp>
      <p:sp>
        <p:nvSpPr>
          <p:cNvPr id="2" name="Title 1">
            <a:extLst>
              <a:ext uri="{FF2B5EF4-FFF2-40B4-BE49-F238E27FC236}">
                <a16:creationId xmlns:a16="http://schemas.microsoft.com/office/drawing/2014/main" id="{0F8F7442-3587-4BAC-A5DA-9C25C2AC6DA5}"/>
              </a:ext>
            </a:extLst>
          </p:cNvPr>
          <p:cNvSpPr>
            <a:spLocks noGrp="1"/>
          </p:cNvSpPr>
          <p:nvPr>
            <p:ph type="title"/>
          </p:nvPr>
        </p:nvSpPr>
        <p:spPr>
          <a:xfrm>
            <a:off x="367552" y="74613"/>
            <a:ext cx="11430001" cy="1014413"/>
          </a:xfrm>
        </p:spPr>
        <p:txBody>
          <a:bodyPr/>
          <a:lstStyle/>
          <a:p>
            <a:r>
              <a:rPr lang="en-US" b="1" dirty="0">
                <a:latin typeface="Arial" panose="020B0604020202020204" pitchFamily="34" charset="0"/>
                <a:cs typeface="Arial" panose="020B0604020202020204" pitchFamily="34" charset="0"/>
              </a:rPr>
              <a:t>What Are the Key Features of a Vulnerable Plaque?</a:t>
            </a:r>
          </a:p>
        </p:txBody>
      </p:sp>
      <p:sp>
        <p:nvSpPr>
          <p:cNvPr id="20" name="Rectangle 19">
            <a:extLst>
              <a:ext uri="{FF2B5EF4-FFF2-40B4-BE49-F238E27FC236}">
                <a16:creationId xmlns:a16="http://schemas.microsoft.com/office/drawing/2014/main" id="{DA94E48D-E244-40E4-AB5C-D4F9EF0864A2}"/>
              </a:ext>
            </a:extLst>
          </p:cNvPr>
          <p:cNvSpPr/>
          <p:nvPr/>
        </p:nvSpPr>
        <p:spPr>
          <a:xfrm>
            <a:off x="192088" y="5339664"/>
            <a:ext cx="11807825" cy="640080"/>
          </a:xfrm>
          <a:prstGeom prst="rect">
            <a:avLst/>
          </a:prstGeom>
          <a:solidFill>
            <a:schemeClr val="accent1"/>
          </a:solidFill>
          <a:ln>
            <a:noFill/>
          </a:ln>
        </p:spPr>
        <p:txBody>
          <a:bodyPr wrap="square" anchor="ctr">
            <a:spAutoFit/>
          </a:bodyPr>
          <a:lstStyle/>
          <a:p>
            <a:pPr marL="0" marR="0" lvl="0" indent="0" algn="ctr" defTabSz="457200" rtl="0" eaLnBrk="1" fontAlgn="auto" latinLnBrk="0" hangingPunct="1">
              <a:lnSpc>
                <a:spcPct val="100000"/>
              </a:lnSpc>
              <a:spcBef>
                <a:spcPts val="150"/>
              </a:spcBef>
              <a:spcAft>
                <a:spcPts val="0"/>
              </a:spcAft>
              <a:buClrTx/>
              <a:buSzTx/>
              <a:buFontTx/>
              <a:buNone/>
              <a:tabLst/>
              <a:defRPr/>
            </a:pPr>
            <a:r>
              <a:rPr kumimoji="0" lang="en-US" altLang="en-US"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Generally, vulnerable plaques are characterized by a thin fibrous cap (&lt; 65 µm), </a:t>
            </a:r>
            <a:br>
              <a:rPr kumimoji="0" lang="en-US" altLang="en-US"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en-US" altLang="en-US"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large lipid core (lipid arc &gt; 90</a:t>
            </a:r>
            <a:r>
              <a:rPr kumimoji="0" lang="en-US" altLang="en-US" b="1" i="0" u="none" strike="noStrike" kern="1200" cap="none" spc="0" normalizeH="0" baseline="30000" noProof="0" dirty="0">
                <a:ln>
                  <a:noFill/>
                </a:ln>
                <a:solidFill>
                  <a:srgbClr val="FFFFFF"/>
                </a:solidFill>
                <a:effectLst/>
                <a:uLnTx/>
                <a:uFillTx/>
                <a:latin typeface="Arial" panose="020B0604020202020204" pitchFamily="34" charset="0"/>
                <a:cs typeface="Arial" panose="020B0604020202020204" pitchFamily="34" charset="0"/>
              </a:rPr>
              <a:t>o</a:t>
            </a:r>
            <a:r>
              <a:rPr kumimoji="0" lang="en-US" altLang="en-US"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and presence of inflammatory cells.</a:t>
            </a:r>
            <a:r>
              <a:rPr kumimoji="0" lang="en-US" altLang="en-US" b="1" i="0" u="none" strike="noStrike" kern="1200" cap="none" spc="0" normalizeH="0" baseline="30000" noProof="0" dirty="0">
                <a:ln>
                  <a:noFill/>
                </a:ln>
                <a:solidFill>
                  <a:srgbClr val="FFFFFF"/>
                </a:solidFill>
                <a:effectLst/>
                <a:uLnTx/>
                <a:uFillTx/>
                <a:latin typeface="Arial" panose="020B0604020202020204" pitchFamily="34" charset="0"/>
                <a:cs typeface="Arial" panose="020B0604020202020204" pitchFamily="34" charset="0"/>
              </a:rPr>
              <a:t>1,2</a:t>
            </a:r>
          </a:p>
        </p:txBody>
      </p:sp>
      <p:sp>
        <p:nvSpPr>
          <p:cNvPr id="36" name="Content Placeholder 3">
            <a:extLst>
              <a:ext uri="{FF2B5EF4-FFF2-40B4-BE49-F238E27FC236}">
                <a16:creationId xmlns:a16="http://schemas.microsoft.com/office/drawing/2014/main" id="{A5722D02-B56B-4F74-B2EA-B0B8FE88BDD7}"/>
              </a:ext>
            </a:extLst>
          </p:cNvPr>
          <p:cNvSpPr>
            <a:spLocks noGrp="1"/>
          </p:cNvSpPr>
          <p:nvPr>
            <p:ph idx="1"/>
          </p:nvPr>
        </p:nvSpPr>
        <p:spPr>
          <a:xfrm>
            <a:off x="192088" y="4657725"/>
            <a:ext cx="11807825" cy="640080"/>
          </a:xfrm>
          <a:solidFill>
            <a:schemeClr val="accent2"/>
          </a:solidFill>
          <a:ln>
            <a:noFill/>
          </a:ln>
        </p:spPr>
        <p:txBody>
          <a:bodyPr anchor="ctr"/>
          <a:lstStyle/>
          <a:p>
            <a:pPr marL="0" indent="0" algn="ctr">
              <a:buNone/>
            </a:pPr>
            <a:r>
              <a:rPr lang="en-US" sz="1800" b="1" dirty="0">
                <a:solidFill>
                  <a:schemeClr val="bg1"/>
                </a:solidFill>
                <a:latin typeface="Arial" panose="020B0604020202020204" pitchFamily="34" charset="0"/>
                <a:cs typeface="Arial" panose="020B0604020202020204" pitchFamily="34" charset="0"/>
              </a:rPr>
              <a:t>Vulnerable plaque features can be visualized using OCT, which offers </a:t>
            </a:r>
            <a:br>
              <a:rPr lang="en-US" sz="1800" b="1" dirty="0">
                <a:solidFill>
                  <a:schemeClr val="bg1"/>
                </a:solidFill>
                <a:latin typeface="Arial" panose="020B0604020202020204" pitchFamily="34" charset="0"/>
                <a:cs typeface="Arial" panose="020B0604020202020204" pitchFamily="34" charset="0"/>
              </a:rPr>
            </a:br>
            <a:r>
              <a:rPr lang="en-US" sz="1800" b="1" dirty="0">
                <a:solidFill>
                  <a:schemeClr val="bg1"/>
                </a:solidFill>
                <a:latin typeface="Arial" panose="020B0604020202020204" pitchFamily="34" charset="0"/>
                <a:cs typeface="Arial" panose="020B0604020202020204" pitchFamily="34" charset="0"/>
              </a:rPr>
              <a:t>a high-resolution imaging necessary to detect characteristics of vulnerable plaque with high sensitivity.</a:t>
            </a:r>
            <a:r>
              <a:rPr lang="en-US" sz="1800" b="1" baseline="30000" dirty="0">
                <a:solidFill>
                  <a:schemeClr val="bg1"/>
                </a:solidFill>
                <a:latin typeface="Arial" panose="020B0604020202020204" pitchFamily="34" charset="0"/>
                <a:cs typeface="Arial" panose="020B0604020202020204" pitchFamily="34" charset="0"/>
              </a:rPr>
              <a:t>3</a:t>
            </a:r>
          </a:p>
        </p:txBody>
      </p:sp>
      <p:grpSp>
        <p:nvGrpSpPr>
          <p:cNvPr id="7" name="Group 6">
            <a:extLst>
              <a:ext uri="{FF2B5EF4-FFF2-40B4-BE49-F238E27FC236}">
                <a16:creationId xmlns:a16="http://schemas.microsoft.com/office/drawing/2014/main" id="{123F4500-1634-4FBE-A1BF-3D6D224B10AC}"/>
              </a:ext>
            </a:extLst>
          </p:cNvPr>
          <p:cNvGrpSpPr/>
          <p:nvPr/>
        </p:nvGrpSpPr>
        <p:grpSpPr>
          <a:xfrm>
            <a:off x="2744903" y="1450655"/>
            <a:ext cx="6924231" cy="3053090"/>
            <a:chOff x="2702760" y="1450655"/>
            <a:chExt cx="6924231" cy="3053090"/>
          </a:xfrm>
        </p:grpSpPr>
        <p:pic>
          <p:nvPicPr>
            <p:cNvPr id="8" name="Graphic 7">
              <a:extLst>
                <a:ext uri="{FF2B5EF4-FFF2-40B4-BE49-F238E27FC236}">
                  <a16:creationId xmlns:a16="http://schemas.microsoft.com/office/drawing/2014/main" id="{BFC7D957-567E-4823-8713-030A6F22A73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30490" y="1454369"/>
              <a:ext cx="2461451" cy="2461451"/>
            </a:xfrm>
            <a:prstGeom prst="rect">
              <a:avLst/>
            </a:prstGeom>
          </p:spPr>
        </p:pic>
        <p:pic>
          <p:nvPicPr>
            <p:cNvPr id="6" name="Picture 5" descr="A picture containing chart&#10;&#10;Description automatically generated">
              <a:extLst>
                <a:ext uri="{FF2B5EF4-FFF2-40B4-BE49-F238E27FC236}">
                  <a16:creationId xmlns:a16="http://schemas.microsoft.com/office/drawing/2014/main" id="{0671797F-DF7B-4938-A33E-AE444758E80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15423" y="1450655"/>
              <a:ext cx="2465400" cy="2468880"/>
            </a:xfrm>
            <a:prstGeom prst="rect">
              <a:avLst/>
            </a:prstGeom>
          </p:spPr>
        </p:pic>
        <p:sp>
          <p:nvSpPr>
            <p:cNvPr id="16" name="TextBox 15">
              <a:extLst>
                <a:ext uri="{FF2B5EF4-FFF2-40B4-BE49-F238E27FC236}">
                  <a16:creationId xmlns:a16="http://schemas.microsoft.com/office/drawing/2014/main" id="{3AE2098B-1297-4457-9860-5EC72A2E1404}"/>
                </a:ext>
              </a:extLst>
            </p:cNvPr>
            <p:cNvSpPr txBox="1"/>
            <p:nvPr/>
          </p:nvSpPr>
          <p:spPr>
            <a:xfrm>
              <a:off x="5706288" y="1608041"/>
              <a:ext cx="903161" cy="215444"/>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Lumen</a:t>
              </a:r>
            </a:p>
          </p:txBody>
        </p:sp>
        <p:sp>
          <p:nvSpPr>
            <p:cNvPr id="22" name="TextBox 21">
              <a:extLst>
                <a:ext uri="{FF2B5EF4-FFF2-40B4-BE49-F238E27FC236}">
                  <a16:creationId xmlns:a16="http://schemas.microsoft.com/office/drawing/2014/main" id="{D36B55DE-F686-46CE-9135-D5C7251461CA}"/>
                </a:ext>
              </a:extLst>
            </p:cNvPr>
            <p:cNvSpPr txBox="1"/>
            <p:nvPr/>
          </p:nvSpPr>
          <p:spPr>
            <a:xfrm>
              <a:off x="5635354" y="3247872"/>
              <a:ext cx="1045028" cy="419717"/>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Smooth muscle cell</a:t>
              </a:r>
            </a:p>
          </p:txBody>
        </p:sp>
        <p:sp>
          <p:nvSpPr>
            <p:cNvPr id="29" name="TextBox 28">
              <a:extLst>
                <a:ext uri="{FF2B5EF4-FFF2-40B4-BE49-F238E27FC236}">
                  <a16:creationId xmlns:a16="http://schemas.microsoft.com/office/drawing/2014/main" id="{26AE3B55-CE9B-49BE-B8FA-34996DEFF8A7}"/>
                </a:ext>
              </a:extLst>
            </p:cNvPr>
            <p:cNvSpPr txBox="1"/>
            <p:nvPr/>
          </p:nvSpPr>
          <p:spPr>
            <a:xfrm>
              <a:off x="5447735" y="3848928"/>
              <a:ext cx="1420266" cy="236740"/>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Lipid-rich core</a:t>
              </a:r>
            </a:p>
          </p:txBody>
        </p:sp>
        <p:sp>
          <p:nvSpPr>
            <p:cNvPr id="30" name="TextBox 29">
              <a:extLst>
                <a:ext uri="{FF2B5EF4-FFF2-40B4-BE49-F238E27FC236}">
                  <a16:creationId xmlns:a16="http://schemas.microsoft.com/office/drawing/2014/main" id="{EC9373AF-580B-47BC-9F07-A2A73A50BDA0}"/>
                </a:ext>
              </a:extLst>
            </p:cNvPr>
            <p:cNvSpPr txBox="1"/>
            <p:nvPr/>
          </p:nvSpPr>
          <p:spPr>
            <a:xfrm>
              <a:off x="5593774" y="4267005"/>
              <a:ext cx="1128188" cy="236740"/>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Macrophage</a:t>
              </a:r>
            </a:p>
          </p:txBody>
        </p:sp>
        <p:sp>
          <p:nvSpPr>
            <p:cNvPr id="31" name="TextBox 30">
              <a:extLst>
                <a:ext uri="{FF2B5EF4-FFF2-40B4-BE49-F238E27FC236}">
                  <a16:creationId xmlns:a16="http://schemas.microsoft.com/office/drawing/2014/main" id="{A7D070D1-B6FA-47C0-A7C0-826C946C6E1A}"/>
                </a:ext>
              </a:extLst>
            </p:cNvPr>
            <p:cNvSpPr txBox="1"/>
            <p:nvPr/>
          </p:nvSpPr>
          <p:spPr>
            <a:xfrm>
              <a:off x="8206725" y="4267005"/>
              <a:ext cx="1420266" cy="236740"/>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Thin fibrous cap</a:t>
              </a:r>
            </a:p>
          </p:txBody>
        </p:sp>
        <p:sp>
          <p:nvSpPr>
            <p:cNvPr id="33" name="TextBox 32">
              <a:extLst>
                <a:ext uri="{FF2B5EF4-FFF2-40B4-BE49-F238E27FC236}">
                  <a16:creationId xmlns:a16="http://schemas.microsoft.com/office/drawing/2014/main" id="{EBB2A44F-F436-4B37-B038-8C676A165FC5}"/>
                </a:ext>
              </a:extLst>
            </p:cNvPr>
            <p:cNvSpPr txBox="1"/>
            <p:nvPr/>
          </p:nvSpPr>
          <p:spPr>
            <a:xfrm>
              <a:off x="2702760" y="4267005"/>
              <a:ext cx="1611336" cy="236740"/>
            </a:xfrm>
            <a:prstGeom prst="rect">
              <a:avLst/>
            </a:prstGeom>
            <a:noFill/>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Thick fibrous cap</a:t>
              </a:r>
            </a:p>
          </p:txBody>
        </p:sp>
        <p:cxnSp>
          <p:nvCxnSpPr>
            <p:cNvPr id="35" name="Straight Arrow Connector 34">
              <a:extLst>
                <a:ext uri="{FF2B5EF4-FFF2-40B4-BE49-F238E27FC236}">
                  <a16:creationId xmlns:a16="http://schemas.microsoft.com/office/drawing/2014/main" id="{FDEA9FBA-CE0A-412C-B1CE-3E8BEF5F528B}"/>
                </a:ext>
              </a:extLst>
            </p:cNvPr>
            <p:cNvCxnSpPr>
              <a:cxnSpLocks/>
              <a:stCxn id="16" idx="3"/>
            </p:cNvCxnSpPr>
            <p:nvPr/>
          </p:nvCxnSpPr>
          <p:spPr>
            <a:xfrm>
              <a:off x="6609449" y="1715763"/>
              <a:ext cx="954525" cy="61374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F44EBE61-9658-49F4-A323-2B705F8839EB}"/>
                </a:ext>
              </a:extLst>
            </p:cNvPr>
            <p:cNvCxnSpPr>
              <a:cxnSpLocks/>
              <a:stCxn id="22" idx="3"/>
            </p:cNvCxnSpPr>
            <p:nvPr/>
          </p:nvCxnSpPr>
          <p:spPr>
            <a:xfrm flipV="1">
              <a:off x="6680382" y="3360195"/>
              <a:ext cx="883592" cy="975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9DCCF34-B3FF-4DD8-BAFC-A7AD32649E29}"/>
                </a:ext>
              </a:extLst>
            </p:cNvPr>
            <p:cNvCxnSpPr>
              <a:cxnSpLocks/>
              <a:stCxn id="29" idx="3"/>
            </p:cNvCxnSpPr>
            <p:nvPr/>
          </p:nvCxnSpPr>
          <p:spPr>
            <a:xfrm flipV="1">
              <a:off x="6868001" y="3298199"/>
              <a:ext cx="1223292" cy="66909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F8F0FC6A-053C-4D47-AEBB-9DE6752C5C2B}"/>
                </a:ext>
              </a:extLst>
            </p:cNvPr>
            <p:cNvCxnSpPr>
              <a:cxnSpLocks/>
              <a:stCxn id="30" idx="3"/>
            </p:cNvCxnSpPr>
            <p:nvPr/>
          </p:nvCxnSpPr>
          <p:spPr>
            <a:xfrm flipV="1">
              <a:off x="6721962" y="3537771"/>
              <a:ext cx="1401603" cy="8476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50FCD387-0F72-4A8B-BD7B-D939CC41F37D}"/>
                </a:ext>
              </a:extLst>
            </p:cNvPr>
            <p:cNvCxnSpPr>
              <a:cxnSpLocks/>
              <a:stCxn id="31" idx="0"/>
            </p:cNvCxnSpPr>
            <p:nvPr/>
          </p:nvCxnSpPr>
          <p:spPr>
            <a:xfrm flipH="1" flipV="1">
              <a:off x="8167688" y="2905125"/>
              <a:ext cx="749170" cy="13618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73D250B2-7D01-4B10-B377-9683C3E51FAC}"/>
                </a:ext>
              </a:extLst>
            </p:cNvPr>
            <p:cNvCxnSpPr>
              <a:cxnSpLocks/>
              <a:stCxn id="16" idx="1"/>
            </p:cNvCxnSpPr>
            <p:nvPr/>
          </p:nvCxnSpPr>
          <p:spPr>
            <a:xfrm flipH="1">
              <a:off x="3676855" y="1715763"/>
              <a:ext cx="2029433" cy="61374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E57F5ED-FFE2-45DD-990F-F9B900104BE8}"/>
                </a:ext>
              </a:extLst>
            </p:cNvPr>
            <p:cNvCxnSpPr>
              <a:cxnSpLocks/>
              <a:stCxn id="22" idx="1"/>
            </p:cNvCxnSpPr>
            <p:nvPr/>
          </p:nvCxnSpPr>
          <p:spPr>
            <a:xfrm flipH="1" flipV="1">
              <a:off x="4733925" y="3057525"/>
              <a:ext cx="901429" cy="4002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D01D318F-C8BF-459E-B286-528FCB4F24AA}"/>
                </a:ext>
              </a:extLst>
            </p:cNvPr>
            <p:cNvCxnSpPr>
              <a:cxnSpLocks/>
              <a:stCxn id="29" idx="1"/>
            </p:cNvCxnSpPr>
            <p:nvPr/>
          </p:nvCxnSpPr>
          <p:spPr>
            <a:xfrm flipH="1" flipV="1">
              <a:off x="4657565" y="3247872"/>
              <a:ext cx="790170" cy="71942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7C8313B4-1266-40C8-B2C9-AE0AE5C63D11}"/>
                </a:ext>
              </a:extLst>
            </p:cNvPr>
            <p:cNvCxnSpPr>
              <a:cxnSpLocks/>
              <a:stCxn id="30" idx="1"/>
            </p:cNvCxnSpPr>
            <p:nvPr/>
          </p:nvCxnSpPr>
          <p:spPr>
            <a:xfrm flipH="1" flipV="1">
              <a:off x="4362450" y="3537771"/>
              <a:ext cx="1231324" cy="84760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D73CF855-6A75-4FD9-88F5-5703A07C2B09}"/>
                </a:ext>
              </a:extLst>
            </p:cNvPr>
            <p:cNvCxnSpPr>
              <a:cxnSpLocks/>
              <a:stCxn id="33" idx="0"/>
            </p:cNvCxnSpPr>
            <p:nvPr/>
          </p:nvCxnSpPr>
          <p:spPr>
            <a:xfrm flipV="1">
              <a:off x="3508428" y="3298199"/>
              <a:ext cx="611135" cy="9688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F0C8D165-FAB1-47E7-92DA-A220913D2AD0}"/>
              </a:ext>
            </a:extLst>
          </p:cNvPr>
          <p:cNvGrpSpPr/>
          <p:nvPr/>
        </p:nvGrpSpPr>
        <p:grpSpPr>
          <a:xfrm>
            <a:off x="381619" y="1964368"/>
            <a:ext cx="2377440" cy="1546234"/>
            <a:chOff x="367552" y="1964368"/>
            <a:chExt cx="2334930" cy="1546234"/>
          </a:xfrm>
        </p:grpSpPr>
        <p:sp>
          <p:nvSpPr>
            <p:cNvPr id="25" name="Rectangle 24">
              <a:extLst>
                <a:ext uri="{FF2B5EF4-FFF2-40B4-BE49-F238E27FC236}">
                  <a16:creationId xmlns:a16="http://schemas.microsoft.com/office/drawing/2014/main" id="{C6FD16F3-0027-4A7F-8056-14B6257188A9}"/>
                </a:ext>
              </a:extLst>
            </p:cNvPr>
            <p:cNvSpPr/>
            <p:nvPr/>
          </p:nvSpPr>
          <p:spPr>
            <a:xfrm>
              <a:off x="367552" y="2315442"/>
              <a:ext cx="2334930" cy="119516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182880" marR="0" lvl="0" indent="-182880" algn="l" defTabSz="914400" rtl="0" eaLnBrk="1" fontAlgn="auto" latinLnBrk="0" hangingPunct="1">
                <a:lnSpc>
                  <a:spcPct val="100000"/>
                </a:lnSpc>
                <a:spcBef>
                  <a:spcPts val="0"/>
                </a:spcBef>
                <a:spcAft>
                  <a:spcPts val="600"/>
                </a:spcAft>
                <a:buClr>
                  <a:srgbClr val="007CC2"/>
                </a:buClr>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Small lipid core</a:t>
              </a:r>
            </a:p>
            <a:p>
              <a:pPr marL="182880" marR="0" lvl="0" indent="-182880" algn="l" defTabSz="914400" rtl="0" eaLnBrk="1" fontAlgn="auto" latinLnBrk="0" hangingPunct="1">
                <a:lnSpc>
                  <a:spcPct val="100000"/>
                </a:lnSpc>
                <a:spcBef>
                  <a:spcPts val="0"/>
                </a:spcBef>
                <a:spcAft>
                  <a:spcPts val="600"/>
                </a:spcAft>
                <a:buClr>
                  <a:srgbClr val="007CC2"/>
                </a:buClr>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Thick fibrous cap</a:t>
              </a:r>
            </a:p>
            <a:p>
              <a:pPr marL="338138" marR="0" lvl="0" indent="-338138" algn="l" defTabSz="914400" rtl="0" eaLnBrk="1" fontAlgn="auto" latinLnBrk="0" hangingPunct="1">
                <a:lnSpc>
                  <a:spcPct val="100000"/>
                </a:lnSpc>
                <a:spcBef>
                  <a:spcPts val="0"/>
                </a:spcBef>
                <a:spcAft>
                  <a:spcPts val="600"/>
                </a:spcAft>
                <a:buClr>
                  <a:srgbClr val="007CC2"/>
                </a:buClr>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Smooth muscle cells</a:t>
              </a:r>
            </a:p>
          </p:txBody>
        </p:sp>
        <p:sp>
          <p:nvSpPr>
            <p:cNvPr id="26" name="Round Same Side Corner Rectangle 24">
              <a:extLst>
                <a:ext uri="{FF2B5EF4-FFF2-40B4-BE49-F238E27FC236}">
                  <a16:creationId xmlns:a16="http://schemas.microsoft.com/office/drawing/2014/main" id="{7F13CE23-44AA-46AC-9888-5DACC030002B}"/>
                </a:ext>
              </a:extLst>
            </p:cNvPr>
            <p:cNvSpPr/>
            <p:nvPr/>
          </p:nvSpPr>
          <p:spPr>
            <a:xfrm>
              <a:off x="367552" y="1964368"/>
              <a:ext cx="233493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Stable Plaque</a:t>
              </a:r>
              <a:r>
                <a:rPr kumimoji="0" lang="en-US" sz="1600" b="1"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rPr>
                <a:t>1</a:t>
              </a:r>
            </a:p>
          </p:txBody>
        </p:sp>
        <p:sp>
          <p:nvSpPr>
            <p:cNvPr id="3" name="Arrow: Down 2">
              <a:extLst>
                <a:ext uri="{FF2B5EF4-FFF2-40B4-BE49-F238E27FC236}">
                  <a16:creationId xmlns:a16="http://schemas.microsoft.com/office/drawing/2014/main" id="{ED288D9D-5E5B-439C-B82B-655A5880710F}"/>
                </a:ext>
              </a:extLst>
            </p:cNvPr>
            <p:cNvSpPr/>
            <p:nvPr/>
          </p:nvSpPr>
          <p:spPr>
            <a:xfrm rot="10800000">
              <a:off x="641507" y="3103655"/>
              <a:ext cx="92712" cy="165862"/>
            </a:xfrm>
            <a:prstGeom prst="downArrow">
              <a:avLst>
                <a:gd name="adj1" fmla="val 43314"/>
                <a:gd name="adj2" fmla="val 63374"/>
              </a:avLst>
            </a:prstGeom>
            <a:solidFill>
              <a:schemeClr val="tx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458B30C2-EA1E-4587-A41B-6B0D36C27675}"/>
              </a:ext>
            </a:extLst>
          </p:cNvPr>
          <p:cNvGrpSpPr/>
          <p:nvPr/>
        </p:nvGrpSpPr>
        <p:grpSpPr>
          <a:xfrm>
            <a:off x="9434181" y="1964368"/>
            <a:ext cx="2377440" cy="1546234"/>
            <a:chOff x="9420113" y="1964368"/>
            <a:chExt cx="2377440" cy="1546234"/>
          </a:xfrm>
        </p:grpSpPr>
        <p:sp>
          <p:nvSpPr>
            <p:cNvPr id="27" name="Rectangle 26">
              <a:extLst>
                <a:ext uri="{FF2B5EF4-FFF2-40B4-BE49-F238E27FC236}">
                  <a16:creationId xmlns:a16="http://schemas.microsoft.com/office/drawing/2014/main" id="{0D22731B-D571-44F1-840D-C978D643C9A0}"/>
                </a:ext>
              </a:extLst>
            </p:cNvPr>
            <p:cNvSpPr/>
            <p:nvPr/>
          </p:nvSpPr>
          <p:spPr>
            <a:xfrm>
              <a:off x="9420113" y="2315442"/>
              <a:ext cx="2377440" cy="119516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182880" marR="0" lvl="0" indent="-182880" algn="l" defTabSz="914400" rtl="0" eaLnBrk="1" fontAlgn="auto" latinLnBrk="0" hangingPunct="1">
                <a:lnSpc>
                  <a:spcPct val="100000"/>
                </a:lnSpc>
                <a:spcBef>
                  <a:spcPts val="0"/>
                </a:spcBef>
                <a:spcAft>
                  <a:spcPts val="600"/>
                </a:spcAft>
                <a:buClr>
                  <a:srgbClr val="007CC2"/>
                </a:buClr>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Large lipid core</a:t>
              </a:r>
            </a:p>
            <a:p>
              <a:pPr marL="182880" marR="0" lvl="0" indent="-182880" algn="l" defTabSz="914400" rtl="0" eaLnBrk="1" fontAlgn="auto" latinLnBrk="0" hangingPunct="1">
                <a:lnSpc>
                  <a:spcPct val="100000"/>
                </a:lnSpc>
                <a:spcBef>
                  <a:spcPts val="0"/>
                </a:spcBef>
                <a:spcAft>
                  <a:spcPts val="600"/>
                </a:spcAft>
                <a:buClr>
                  <a:srgbClr val="007CC2"/>
                </a:buClr>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Thin fibrous cap</a:t>
              </a:r>
            </a:p>
            <a:p>
              <a:pPr marL="338138" marR="0" lvl="0" indent="-338138" algn="l" defTabSz="914400" rtl="0" eaLnBrk="1" fontAlgn="auto" latinLnBrk="0" hangingPunct="1">
                <a:lnSpc>
                  <a:spcPct val="100000"/>
                </a:lnSpc>
                <a:spcBef>
                  <a:spcPts val="0"/>
                </a:spcBef>
                <a:spcAft>
                  <a:spcPts val="600"/>
                </a:spcAft>
                <a:buClr>
                  <a:srgbClr val="007CC2"/>
                </a:buClr>
                <a:buSzTx/>
                <a:buFont typeface="Arial" panose="020B0604020202020204" pitchFamily="34" charset="0"/>
                <a:buChar char="•"/>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Macrophages</a:t>
              </a:r>
            </a:p>
          </p:txBody>
        </p:sp>
        <p:sp>
          <p:nvSpPr>
            <p:cNvPr id="28" name="Round Same Side Corner Rectangle 24">
              <a:extLst>
                <a:ext uri="{FF2B5EF4-FFF2-40B4-BE49-F238E27FC236}">
                  <a16:creationId xmlns:a16="http://schemas.microsoft.com/office/drawing/2014/main" id="{C2473D5D-452F-4217-8071-7EC9EE274A80}"/>
                </a:ext>
              </a:extLst>
            </p:cNvPr>
            <p:cNvSpPr/>
            <p:nvPr/>
          </p:nvSpPr>
          <p:spPr>
            <a:xfrm>
              <a:off x="9420113" y="1964368"/>
              <a:ext cx="237744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Vulnerable Plaque</a:t>
              </a:r>
              <a:r>
                <a:rPr kumimoji="0" lang="en-US" sz="1600" b="1" i="0" u="none" strike="noStrike" kern="1200" cap="none" spc="0" normalizeH="0" baseline="30000" noProof="0" dirty="0">
                  <a:ln>
                    <a:noFill/>
                  </a:ln>
                  <a:solidFill>
                    <a:srgbClr val="FFFFFF"/>
                  </a:solidFill>
                  <a:effectLst/>
                  <a:uLnTx/>
                  <a:uFillTx/>
                  <a:latin typeface="Arial"/>
                  <a:ea typeface="+mn-ea"/>
                  <a:cs typeface="Arial" panose="020B0604020202020204" pitchFamily="34" charset="0"/>
                </a:rPr>
                <a:t>1,2</a:t>
              </a:r>
            </a:p>
          </p:txBody>
        </p:sp>
        <p:sp>
          <p:nvSpPr>
            <p:cNvPr id="37" name="Arrow: Down 36">
              <a:extLst>
                <a:ext uri="{FF2B5EF4-FFF2-40B4-BE49-F238E27FC236}">
                  <a16:creationId xmlns:a16="http://schemas.microsoft.com/office/drawing/2014/main" id="{40AE03E7-80A6-4CF1-B231-4B97C852F7CC}"/>
                </a:ext>
              </a:extLst>
            </p:cNvPr>
            <p:cNvSpPr/>
            <p:nvPr/>
          </p:nvSpPr>
          <p:spPr>
            <a:xfrm rot="10800000">
              <a:off x="9692924" y="3103656"/>
              <a:ext cx="92712" cy="165862"/>
            </a:xfrm>
            <a:prstGeom prst="downArrow">
              <a:avLst>
                <a:gd name="adj1" fmla="val 43314"/>
                <a:gd name="adj2" fmla="val 63374"/>
              </a:avLst>
            </a:prstGeom>
            <a:solidFill>
              <a:schemeClr val="tx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7905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43DBAD-1CDD-47C6-9FB8-3EC833775ED2}"/>
              </a:ext>
            </a:extLst>
          </p:cNvPr>
          <p:cNvSpPr>
            <a:spLocks noGrp="1"/>
          </p:cNvSpPr>
          <p:nvPr>
            <p:ph type="title"/>
          </p:nvPr>
        </p:nvSpPr>
        <p:spPr/>
        <p:txBody>
          <a:bodyPr/>
          <a:lstStyle/>
          <a:p>
            <a:r>
              <a:rPr lang="en-US" noProof="0" dirty="0"/>
              <a:t>HUYGENS: High-Resolution Assessment of Coronary Plaques in a Global Evolocumab Randomized Study</a:t>
            </a:r>
            <a:r>
              <a:rPr lang="en-US" baseline="30000" noProof="0" dirty="0"/>
              <a:t>1,2</a:t>
            </a:r>
            <a:endParaRPr lang="en-US" noProof="0" dirty="0"/>
          </a:p>
        </p:txBody>
      </p:sp>
      <p:sp>
        <p:nvSpPr>
          <p:cNvPr id="5" name="Content Placeholder 4">
            <a:extLst>
              <a:ext uri="{FF2B5EF4-FFF2-40B4-BE49-F238E27FC236}">
                <a16:creationId xmlns:a16="http://schemas.microsoft.com/office/drawing/2014/main" id="{16551963-11A2-4074-83D4-578220470C7E}"/>
              </a:ext>
            </a:extLst>
          </p:cNvPr>
          <p:cNvSpPr>
            <a:spLocks noGrp="1"/>
          </p:cNvSpPr>
          <p:nvPr>
            <p:ph sz="quarter" idx="10"/>
          </p:nvPr>
        </p:nvSpPr>
        <p:spPr>
          <a:xfrm>
            <a:off x="390525" y="5600700"/>
            <a:ext cx="11439525" cy="923925"/>
          </a:xfrm>
        </p:spPr>
        <p:txBody>
          <a:bodyPr/>
          <a:lstStyle/>
          <a:p>
            <a:r>
              <a:rPr lang="en-US" baseline="30000" noProof="0" dirty="0" err="1"/>
              <a:t>a</a:t>
            </a:r>
            <a:r>
              <a:rPr lang="en-US" noProof="0" dirty="0" err="1"/>
              <a:t>In</a:t>
            </a:r>
            <a:r>
              <a:rPr lang="en-US" noProof="0" dirty="0"/>
              <a:t> a vessel other than where the culprit lesion was present.</a:t>
            </a:r>
            <a:r>
              <a:rPr lang="en-US" baseline="30000" noProof="0" dirty="0"/>
              <a:t>1</a:t>
            </a:r>
            <a:br>
              <a:rPr lang="en-US" i="1" noProof="0" dirty="0"/>
            </a:br>
            <a:r>
              <a:rPr lang="en-US" i="1" noProof="0" dirty="0"/>
              <a:t>This trial was not designed to assess a correlation between changes in FCT and cardiovascular events.</a:t>
            </a:r>
          </a:p>
          <a:p>
            <a:r>
              <a:rPr lang="en-US" noProof="0" dirty="0"/>
              <a:t>ACS, acute coronary syndrome; CAD, coronary artery disease; FCT, fibrous cap thickness; IVUS, intravascular ultrasound; LDL-C, low-density lipoprotein cholesterol; NSTEMI, non–ST elevation myocardial infarction; OCT, optical coherence tomography; PAV, percent atheroma volume; PCSK9, proprotein convertase subtilisin/kexin type 9; SC, subcutaneous; TAV, total atheroma volume. </a:t>
            </a:r>
          </a:p>
          <a:p>
            <a:r>
              <a:rPr lang="en-US" noProof="0" dirty="0"/>
              <a:t>1. </a:t>
            </a:r>
            <a:r>
              <a:rPr lang="en-US" noProof="0" dirty="0">
                <a:solidFill>
                  <a:schemeClr val="tx1"/>
                </a:solidFill>
              </a:rPr>
              <a:t>Nicholls SJ, et al. [published online ahead of print March 16, 2022]. </a:t>
            </a:r>
            <a:r>
              <a:rPr lang="en-US" i="1" noProof="0" dirty="0">
                <a:solidFill>
                  <a:schemeClr val="tx1"/>
                </a:solidFill>
              </a:rPr>
              <a:t>JACC Cardiovasc Imaging</a:t>
            </a:r>
            <a:r>
              <a:rPr lang="en-US" noProof="0" dirty="0">
                <a:solidFill>
                  <a:schemeClr val="tx1"/>
                </a:solidFill>
              </a:rPr>
              <a:t>. doi:10.1016/j.jcmg.2022.03.002.</a:t>
            </a:r>
            <a:r>
              <a:rPr lang="en-US" noProof="0" dirty="0"/>
              <a:t> </a:t>
            </a:r>
            <a:br>
              <a:rPr lang="en-US" noProof="0" dirty="0"/>
            </a:br>
            <a:r>
              <a:rPr lang="en-US" noProof="0" dirty="0"/>
              <a:t>2. Nicholls SJ, et al. </a:t>
            </a:r>
            <a:r>
              <a:rPr lang="en-US" i="1" noProof="0" dirty="0"/>
              <a:t>Cardiovasc Diagn Ther</a:t>
            </a:r>
            <a:r>
              <a:rPr lang="en-US" noProof="0" dirty="0"/>
              <a:t>. 2021;11:120-129.</a:t>
            </a:r>
          </a:p>
        </p:txBody>
      </p:sp>
      <p:sp>
        <p:nvSpPr>
          <p:cNvPr id="10" name="TextBox 9">
            <a:extLst>
              <a:ext uri="{FF2B5EF4-FFF2-40B4-BE49-F238E27FC236}">
                <a16:creationId xmlns:a16="http://schemas.microsoft.com/office/drawing/2014/main" id="{04921923-5F95-4600-B67B-F7B2D372E1AA}"/>
              </a:ext>
            </a:extLst>
          </p:cNvPr>
          <p:cNvSpPr txBox="1"/>
          <p:nvPr/>
        </p:nvSpPr>
        <p:spPr>
          <a:xfrm>
            <a:off x="1225418" y="1210032"/>
            <a:ext cx="9741164" cy="309310"/>
          </a:xfrm>
          <a:prstGeom prst="rect">
            <a:avLst/>
          </a:prstGeom>
          <a:noFill/>
        </p:spPr>
        <p:txBody>
          <a:bodyPr wrap="square" lIns="0" tIns="0" rIns="0" bIns="0" rtlCol="0" anchor="ctr">
            <a:noAutofit/>
          </a:bodyPr>
          <a:lstStyle/>
          <a:p>
            <a:r>
              <a:rPr lang="en-US" sz="1400" b="1" dirty="0">
                <a:solidFill>
                  <a:schemeClr val="accent1"/>
                </a:solidFill>
              </a:rPr>
              <a:t>Aim: To evaluate the impact of PCSK9 inhibition with evolocumab on coronary atheroma phenotype post-ACS</a:t>
            </a:r>
            <a:r>
              <a:rPr lang="en-US" sz="1400" b="1" baseline="30000" dirty="0">
                <a:solidFill>
                  <a:schemeClr val="accent1"/>
                </a:solidFill>
              </a:rPr>
              <a:t>1,2</a:t>
            </a:r>
            <a:endParaRPr lang="en-GB" sz="1400" b="1" dirty="0">
              <a:solidFill>
                <a:schemeClr val="accent1"/>
              </a:solidFill>
            </a:endParaRPr>
          </a:p>
        </p:txBody>
      </p:sp>
      <p:grpSp>
        <p:nvGrpSpPr>
          <p:cNvPr id="9" name="Group 8">
            <a:extLst>
              <a:ext uri="{FF2B5EF4-FFF2-40B4-BE49-F238E27FC236}">
                <a16:creationId xmlns:a16="http://schemas.microsoft.com/office/drawing/2014/main" id="{052AB595-CC18-4931-8964-1EEC83CC0807}"/>
              </a:ext>
            </a:extLst>
          </p:cNvPr>
          <p:cNvGrpSpPr/>
          <p:nvPr/>
        </p:nvGrpSpPr>
        <p:grpSpPr>
          <a:xfrm>
            <a:off x="379828" y="1556216"/>
            <a:ext cx="3128750" cy="2653834"/>
            <a:chOff x="372930" y="1798575"/>
            <a:chExt cx="2179444" cy="2653834"/>
          </a:xfrm>
        </p:grpSpPr>
        <p:sp>
          <p:nvSpPr>
            <p:cNvPr id="6" name="Rectangle 5">
              <a:extLst>
                <a:ext uri="{FF2B5EF4-FFF2-40B4-BE49-F238E27FC236}">
                  <a16:creationId xmlns:a16="http://schemas.microsoft.com/office/drawing/2014/main" id="{8FE7DBAE-3D3F-4AE5-A56F-2C652E9790D3}"/>
                </a:ext>
              </a:extLst>
            </p:cNvPr>
            <p:cNvSpPr/>
            <p:nvPr/>
          </p:nvSpPr>
          <p:spPr>
            <a:xfrm>
              <a:off x="372930" y="1798575"/>
              <a:ext cx="2179444" cy="274320"/>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mn-cs"/>
                </a:rPr>
                <a:t>Inclusion Criteria</a:t>
              </a:r>
              <a:r>
                <a:rPr kumimoji="0" lang="en-US" sz="1200" b="0" i="0" u="none" strike="noStrike" kern="1200" cap="none" spc="0" normalizeH="0" baseline="30000" noProof="0" dirty="0">
                  <a:ln>
                    <a:noFill/>
                  </a:ln>
                  <a:solidFill>
                    <a:schemeClr val="bg1"/>
                  </a:solidFill>
                  <a:effectLst/>
                  <a:uLnTx/>
                  <a:uFillTx/>
                  <a:latin typeface="Arial"/>
                  <a:ea typeface="+mn-ea"/>
                  <a:cs typeface="+mn-cs"/>
                </a:rPr>
                <a:t>1,2</a:t>
              </a:r>
            </a:p>
          </p:txBody>
        </p:sp>
        <p:sp>
          <p:nvSpPr>
            <p:cNvPr id="37" name="Rectangle 36">
              <a:extLst>
                <a:ext uri="{FF2B5EF4-FFF2-40B4-BE49-F238E27FC236}">
                  <a16:creationId xmlns:a16="http://schemas.microsoft.com/office/drawing/2014/main" id="{DA44E5A7-636F-4DAC-AF56-6EEA651A2AD3}"/>
                </a:ext>
              </a:extLst>
            </p:cNvPr>
            <p:cNvSpPr/>
            <p:nvPr/>
          </p:nvSpPr>
          <p:spPr>
            <a:xfrm>
              <a:off x="372930" y="2077404"/>
              <a:ext cx="2179444" cy="2375005"/>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pPr marL="180975" indent="-180975">
                <a:spcAft>
                  <a:spcPts val="400"/>
                </a:spcAft>
                <a:buClr>
                  <a:srgbClr val="007CC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ea typeface="+mn-ea"/>
                  <a:cs typeface="+mn-cs"/>
                </a:rPr>
                <a:t>NSTEMI</a:t>
              </a:r>
            </a:p>
            <a:p>
              <a:pPr marL="180975" indent="-180975">
                <a:spcAft>
                  <a:spcPts val="400"/>
                </a:spcAft>
                <a:buClr>
                  <a:srgbClr val="007CC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ea typeface="+mn-ea"/>
                  <a:cs typeface="+mn-cs"/>
                </a:rPr>
                <a:t>Angiographic CAD</a:t>
              </a:r>
            </a:p>
            <a:p>
              <a:pPr marL="180975" indent="-180975">
                <a:spcAft>
                  <a:spcPts val="400"/>
                </a:spcAft>
                <a:buClr>
                  <a:srgbClr val="007CC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ea typeface="+mn-ea"/>
                  <a:cs typeface="+mn-cs"/>
                </a:rPr>
                <a:t>LDL-C ≥ 60 mg/dL on high-intensity statin, ≥ 80 mg/dL on low-/moderate-intensity statin, or ≥ 130 mg/dL on no statin at screening</a:t>
              </a:r>
            </a:p>
            <a:p>
              <a:pPr marL="180975" indent="-180975">
                <a:spcAft>
                  <a:spcPts val="400"/>
                </a:spcAft>
                <a:buClr>
                  <a:srgbClr val="007CC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ea typeface="+mn-ea"/>
                  <a:cs typeface="+mn-cs"/>
                </a:rPr>
                <a:t>Subsequently treated with maximally tolerated statin</a:t>
              </a:r>
            </a:p>
            <a:p>
              <a:pPr marL="180975" indent="-180975">
                <a:spcAft>
                  <a:spcPts val="400"/>
                </a:spcAft>
                <a:buClr>
                  <a:srgbClr val="007CC2"/>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ea typeface="+mn-ea"/>
                  <a:cs typeface="+mn-cs"/>
                </a:rPr>
                <a:t>At least one OCT image with an FCT </a:t>
              </a:r>
              <a:br>
                <a:rPr kumimoji="0" lang="en-US" sz="1200" b="0" i="0" u="none" strike="noStrike" kern="1200" cap="none" spc="0" normalizeH="0" baseline="0" noProof="0" dirty="0">
                  <a:ln>
                    <a:noFill/>
                  </a:ln>
                  <a:solidFill>
                    <a:prstClr val="black"/>
                  </a:solidFill>
                  <a:effectLst/>
                  <a:uLnTx/>
                  <a:uFillTx/>
                  <a:ea typeface="+mn-ea"/>
                  <a:cs typeface="+mn-cs"/>
                </a:rPr>
              </a:br>
              <a:r>
                <a:rPr kumimoji="0" lang="en-US" sz="1200" b="0" i="0" u="none" strike="noStrike" kern="1200" cap="none" spc="0" normalizeH="0" baseline="0" noProof="0" dirty="0">
                  <a:ln>
                    <a:noFill/>
                  </a:ln>
                  <a:solidFill>
                    <a:prstClr val="black"/>
                  </a:solidFill>
                  <a:effectLst/>
                  <a:uLnTx/>
                  <a:uFillTx/>
                  <a:ea typeface="+mn-ea"/>
                  <a:cs typeface="+mn-cs"/>
                </a:rPr>
                <a:t>≤ 120 µm and one image with lipid arc </a:t>
              </a:r>
              <a:br>
                <a:rPr kumimoji="0" lang="en-US" sz="1200" b="0" i="0" u="none" strike="noStrike" kern="1200" cap="none" spc="0" normalizeH="0" baseline="0" noProof="0" dirty="0">
                  <a:ln>
                    <a:noFill/>
                  </a:ln>
                  <a:solidFill>
                    <a:prstClr val="black"/>
                  </a:solidFill>
                  <a:effectLst/>
                  <a:uLnTx/>
                  <a:uFillTx/>
                  <a:ea typeface="+mn-ea"/>
                  <a:cs typeface="+mn-cs"/>
                </a:rPr>
              </a:br>
              <a:r>
                <a:rPr kumimoji="0" lang="en-US" sz="1200" b="0" i="0" u="none" strike="noStrike" kern="1200" cap="none" spc="0" normalizeH="0" baseline="0" noProof="0" dirty="0">
                  <a:ln>
                    <a:noFill/>
                  </a:ln>
                  <a:solidFill>
                    <a:prstClr val="black"/>
                  </a:solidFill>
                  <a:effectLst/>
                  <a:uLnTx/>
                  <a:uFillTx/>
                  <a:ea typeface="+mn-ea"/>
                  <a:cs typeface="+mn-cs"/>
                </a:rPr>
                <a:t>&gt; 90</a:t>
              </a:r>
              <a:r>
                <a:rPr kumimoji="0" lang="en-US" sz="1200" b="0" i="0" u="none" strike="noStrike" kern="1200" cap="none" spc="0" normalizeH="0" noProof="0" dirty="0">
                  <a:ln>
                    <a:noFill/>
                  </a:ln>
                  <a:solidFill>
                    <a:prstClr val="black"/>
                  </a:solidFill>
                  <a:effectLst/>
                  <a:uLnTx/>
                  <a:uFillTx/>
                  <a:ea typeface="+mn-ea"/>
                  <a:cs typeface="+mn-cs"/>
                </a:rPr>
                <a:t>° in a segment ≥ 40 mm in </a:t>
              </a:r>
              <a:r>
                <a:rPr kumimoji="0" lang="en-US" sz="1200" b="0" i="0" u="none" strike="noStrike" kern="1200" cap="none" spc="0" normalizeH="0" noProof="0" dirty="0" err="1">
                  <a:ln>
                    <a:noFill/>
                  </a:ln>
                  <a:solidFill>
                    <a:prstClr val="black"/>
                  </a:solidFill>
                  <a:effectLst/>
                  <a:uLnTx/>
                  <a:uFillTx/>
                  <a:ea typeface="+mn-ea"/>
                  <a:cs typeface="+mn-cs"/>
                </a:rPr>
                <a:t>length</a:t>
              </a:r>
              <a:r>
                <a:rPr kumimoji="0" lang="en-US" sz="1200" b="0" i="0" u="none" strike="noStrike" kern="1200" cap="none" spc="0" normalizeH="0" baseline="30000" noProof="0" dirty="0" err="1">
                  <a:ln>
                    <a:noFill/>
                  </a:ln>
                  <a:solidFill>
                    <a:prstClr val="black"/>
                  </a:solidFill>
                  <a:effectLst/>
                  <a:uLnTx/>
                  <a:uFillTx/>
                  <a:ea typeface="+mn-ea"/>
                  <a:cs typeface="+mn-cs"/>
                </a:rPr>
                <a:t>a</a:t>
              </a:r>
              <a:endParaRPr kumimoji="0" lang="en-US" sz="1200" b="0" i="0" u="none" strike="noStrike" kern="1200" cap="none" spc="0" normalizeH="0" baseline="0" noProof="0" dirty="0">
                <a:ln>
                  <a:noFill/>
                </a:ln>
                <a:solidFill>
                  <a:prstClr val="black"/>
                </a:solidFill>
                <a:effectLst/>
                <a:uLnTx/>
                <a:uFillTx/>
                <a:ea typeface="+mn-ea"/>
                <a:cs typeface="+mn-cs"/>
              </a:endParaRPr>
            </a:p>
          </p:txBody>
        </p:sp>
      </p:grpSp>
      <p:sp>
        <p:nvSpPr>
          <p:cNvPr id="40" name="TextBox 39">
            <a:extLst>
              <a:ext uri="{FF2B5EF4-FFF2-40B4-BE49-F238E27FC236}">
                <a16:creationId xmlns:a16="http://schemas.microsoft.com/office/drawing/2014/main" id="{CE9C734A-E0E6-43D5-A77C-68F32B33A5F2}"/>
              </a:ext>
            </a:extLst>
          </p:cNvPr>
          <p:cNvSpPr txBox="1"/>
          <p:nvPr/>
        </p:nvSpPr>
        <p:spPr>
          <a:xfrm>
            <a:off x="379828" y="4295769"/>
            <a:ext cx="5669280" cy="274320"/>
          </a:xfrm>
          <a:prstGeom prst="rect">
            <a:avLst/>
          </a:prstGeom>
          <a:solidFill>
            <a:schemeClr val="accent1"/>
          </a:solidFill>
          <a:ln w="19050">
            <a:solidFill>
              <a:schemeClr val="accent1"/>
            </a:solidFill>
          </a:ln>
        </p:spPr>
        <p:txBody>
          <a:bodyPr wrap="square" lIns="91440" tIns="45720" rIns="91440" bIns="45720" rtlCol="0">
            <a:no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mn-cs"/>
              </a:rPr>
              <a:t>Primary Endpoint</a:t>
            </a:r>
            <a:r>
              <a:rPr kumimoji="0" lang="en-US" sz="1200" b="1" i="0" u="none" strike="noStrike" kern="1200" cap="none" spc="0" normalizeH="0" baseline="30000" noProof="0" dirty="0">
                <a:ln>
                  <a:noFill/>
                </a:ln>
                <a:solidFill>
                  <a:schemeClr val="bg1"/>
                </a:solidFill>
                <a:effectLst/>
                <a:uLnTx/>
                <a:uFillTx/>
                <a:latin typeface="Arial"/>
                <a:ea typeface="+mn-ea"/>
                <a:cs typeface="+mn-cs"/>
              </a:rPr>
              <a:t>1</a:t>
            </a:r>
            <a:endParaRPr lang="en-US" sz="1200" dirty="0">
              <a:solidFill>
                <a:schemeClr val="bg1"/>
              </a:solidFill>
              <a:latin typeface="Arial"/>
            </a:endParaRPr>
          </a:p>
        </p:txBody>
      </p:sp>
      <p:sp>
        <p:nvSpPr>
          <p:cNvPr id="28" name="TextBox 27">
            <a:extLst>
              <a:ext uri="{FF2B5EF4-FFF2-40B4-BE49-F238E27FC236}">
                <a16:creationId xmlns:a16="http://schemas.microsoft.com/office/drawing/2014/main" id="{A2AF5755-4286-4950-8739-BE8F8CF840B1}"/>
              </a:ext>
            </a:extLst>
          </p:cNvPr>
          <p:cNvSpPr txBox="1"/>
          <p:nvPr/>
        </p:nvSpPr>
        <p:spPr>
          <a:xfrm>
            <a:off x="379828" y="4564161"/>
            <a:ext cx="5669280" cy="676656"/>
          </a:xfrm>
          <a:prstGeom prst="rect">
            <a:avLst/>
          </a:prstGeom>
          <a:noFill/>
          <a:ln w="19050">
            <a:solidFill>
              <a:schemeClr val="accent1"/>
            </a:solidFill>
          </a:ln>
        </p:spPr>
        <p:txBody>
          <a:bodyPr wrap="square" lIns="91440" tIns="36576" rIns="91440" bIns="45720" rtlCol="0">
            <a:no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lang="en-US" sz="1200" dirty="0">
                <a:latin typeface="Arial"/>
              </a:rPr>
              <a:t>Nominal change in minimum FCT in a matched arterial segment from baseline to week 50</a:t>
            </a:r>
          </a:p>
        </p:txBody>
      </p:sp>
      <p:sp>
        <p:nvSpPr>
          <p:cNvPr id="41" name="TextBox 40">
            <a:extLst>
              <a:ext uri="{FF2B5EF4-FFF2-40B4-BE49-F238E27FC236}">
                <a16:creationId xmlns:a16="http://schemas.microsoft.com/office/drawing/2014/main" id="{2E480055-E8F9-4CC5-9ECF-5D5B5ACC4562}"/>
              </a:ext>
            </a:extLst>
          </p:cNvPr>
          <p:cNvSpPr txBox="1"/>
          <p:nvPr/>
        </p:nvSpPr>
        <p:spPr>
          <a:xfrm>
            <a:off x="6151244" y="4297344"/>
            <a:ext cx="5669280" cy="274320"/>
          </a:xfrm>
          <a:prstGeom prst="rect">
            <a:avLst/>
          </a:prstGeom>
          <a:solidFill>
            <a:schemeClr val="accent1"/>
          </a:solidFill>
          <a:ln w="19050">
            <a:solidFill>
              <a:schemeClr val="accent1"/>
            </a:solidFill>
          </a:ln>
        </p:spPr>
        <p:txBody>
          <a:bodyPr wrap="square" lIns="91440" tIns="45720" rIns="91440" bIns="45720" rtlCol="0">
            <a:no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mn-cs"/>
              </a:rPr>
              <a:t>Secondary Endpoints</a:t>
            </a:r>
            <a:r>
              <a:rPr kumimoji="0" lang="en-US" sz="1200" b="1" i="0" u="none" strike="noStrike" kern="1200" cap="none" spc="0" normalizeH="0" baseline="30000" noProof="0" dirty="0">
                <a:ln>
                  <a:noFill/>
                </a:ln>
                <a:solidFill>
                  <a:schemeClr val="bg1"/>
                </a:solidFill>
                <a:effectLst/>
                <a:uLnTx/>
                <a:uFillTx/>
                <a:latin typeface="Arial"/>
                <a:ea typeface="+mn-ea"/>
                <a:cs typeface="+mn-cs"/>
              </a:rPr>
              <a:t>1</a:t>
            </a:r>
            <a:endParaRPr lang="en-US" sz="1200" dirty="0">
              <a:solidFill>
                <a:schemeClr val="bg1"/>
              </a:solidFill>
              <a:latin typeface="Arial"/>
            </a:endParaRPr>
          </a:p>
        </p:txBody>
      </p:sp>
      <p:sp>
        <p:nvSpPr>
          <p:cNvPr id="43" name="TextBox 42">
            <a:extLst>
              <a:ext uri="{FF2B5EF4-FFF2-40B4-BE49-F238E27FC236}">
                <a16:creationId xmlns:a16="http://schemas.microsoft.com/office/drawing/2014/main" id="{238A36C6-E317-4A31-B613-0D4AF36D0F13}"/>
              </a:ext>
            </a:extLst>
          </p:cNvPr>
          <p:cNvSpPr txBox="1"/>
          <p:nvPr/>
        </p:nvSpPr>
        <p:spPr>
          <a:xfrm>
            <a:off x="6151244" y="4564163"/>
            <a:ext cx="5669280" cy="676656"/>
          </a:xfrm>
          <a:prstGeom prst="rect">
            <a:avLst/>
          </a:prstGeom>
          <a:noFill/>
          <a:ln w="19050">
            <a:solidFill>
              <a:schemeClr val="accent1"/>
            </a:solidFill>
          </a:ln>
        </p:spPr>
        <p:txBody>
          <a:bodyPr wrap="square" lIns="91440" tIns="36576" rIns="91440" bIns="45720" rtlCol="0">
            <a:noAutofit/>
          </a:bodyPr>
          <a:lstStyle/>
          <a:p>
            <a:pPr marL="114300" indent="-114300" defTabSz="353261">
              <a:spcBef>
                <a:spcPts val="200"/>
              </a:spcBef>
              <a:buClr>
                <a:srgbClr val="007CC2"/>
              </a:buClr>
              <a:buFont typeface="Arial" panose="020B0604020202020204" pitchFamily="34" charset="0"/>
              <a:buChar char="•"/>
              <a:defRPr/>
            </a:pPr>
            <a:r>
              <a:rPr lang="en-US" sz="1200" dirty="0">
                <a:solidFill>
                  <a:prstClr val="black"/>
                </a:solidFill>
              </a:rPr>
              <a:t>Percent change in minimum FCT </a:t>
            </a:r>
          </a:p>
          <a:p>
            <a:pPr marL="114300" indent="-114300" defTabSz="353261">
              <a:spcBef>
                <a:spcPts val="200"/>
              </a:spcBef>
              <a:buClr>
                <a:srgbClr val="007CC2"/>
              </a:buClr>
              <a:buFont typeface="Arial" panose="020B0604020202020204" pitchFamily="34" charset="0"/>
              <a:buChar char="•"/>
              <a:defRPr/>
            </a:pPr>
            <a:r>
              <a:rPr lang="en-US" sz="1200" dirty="0">
                <a:solidFill>
                  <a:prstClr val="black"/>
                </a:solidFill>
              </a:rPr>
              <a:t>Absolute change in the average of the minimum FCT for all images </a:t>
            </a:r>
          </a:p>
          <a:p>
            <a:pPr marL="114300" indent="-114300" defTabSz="353261">
              <a:spcBef>
                <a:spcPts val="200"/>
              </a:spcBef>
              <a:buClr>
                <a:srgbClr val="007CC2"/>
              </a:buClr>
              <a:buFont typeface="Arial" panose="020B0604020202020204" pitchFamily="34" charset="0"/>
              <a:buChar char="•"/>
              <a:defRPr/>
            </a:pPr>
            <a:r>
              <a:rPr lang="en-US" sz="1200" dirty="0">
                <a:solidFill>
                  <a:prstClr val="black"/>
                </a:solidFill>
              </a:rPr>
              <a:t>Absolute change in the maximum lipid arc</a:t>
            </a:r>
          </a:p>
        </p:txBody>
      </p:sp>
      <p:cxnSp>
        <p:nvCxnSpPr>
          <p:cNvPr id="34" name="Straight Arrow Connector 33">
            <a:extLst>
              <a:ext uri="{FF2B5EF4-FFF2-40B4-BE49-F238E27FC236}">
                <a16:creationId xmlns:a16="http://schemas.microsoft.com/office/drawing/2014/main" id="{4CAE1CC1-17E6-435E-A3F8-5C0D9B6EE374}"/>
              </a:ext>
            </a:extLst>
          </p:cNvPr>
          <p:cNvCxnSpPr>
            <a:cxnSpLocks/>
            <a:stCxn id="18" idx="2"/>
            <a:endCxn id="30" idx="0"/>
          </p:cNvCxnSpPr>
          <p:nvPr/>
        </p:nvCxnSpPr>
        <p:spPr>
          <a:xfrm flipV="1">
            <a:off x="10043488" y="2838206"/>
            <a:ext cx="345566" cy="4"/>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C6D1D55-CC5A-4672-BA81-EB84FFDBB2D2}"/>
              </a:ext>
            </a:extLst>
          </p:cNvPr>
          <p:cNvSpPr/>
          <p:nvPr/>
        </p:nvSpPr>
        <p:spPr>
          <a:xfrm rot="10800000">
            <a:off x="3792886" y="1878085"/>
            <a:ext cx="868681" cy="1920240"/>
          </a:xfrm>
          <a:prstGeom prst="rect">
            <a:avLst/>
          </a:prstGeom>
          <a:solidFill>
            <a:schemeClr val="bg2">
              <a:lumMod val="20000"/>
              <a:lumOff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square" lIns="72000" tIns="72000" rIns="72000" bIns="72000" numCol="1" spcCol="38100" rtlCol="0" anchor="ctr" anchorCtr="0">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a:rPr>
              <a:t>Screening</a:t>
            </a:r>
          </a:p>
          <a:p>
            <a:pPr marL="0" marR="0" lvl="0" indent="0" algn="ctr" defTabSz="914400" rtl="0" eaLnBrk="1" fontAlgn="auto" latinLnBrk="0" hangingPunct="0">
              <a:lnSpc>
                <a:spcPct val="100000"/>
              </a:lnSpc>
              <a:spcBef>
                <a:spcPts val="0"/>
              </a:spcBef>
              <a:spcAft>
                <a:spcPts val="0"/>
              </a:spcAft>
              <a:buClrTx/>
              <a:buSzTx/>
              <a:buFontTx/>
              <a:buNone/>
              <a:tabLst/>
              <a:defRPr/>
            </a:pPr>
            <a:r>
              <a:rPr lang="en-US" sz="1100" b="1" dirty="0">
                <a:solidFill>
                  <a:prstClr val="black"/>
                </a:solidFill>
                <a:latin typeface="Arial" panose="020B0604020202020204" pitchFamily="34" charset="0"/>
                <a:cs typeface="Arial" panose="020B0604020202020204" pitchFamily="34" charset="0"/>
                <a:sym typeface="Helvetica"/>
              </a:rPr>
              <a:t>(Coronary angiogram; </a:t>
            </a:r>
            <a:br>
              <a:rPr lang="en-US" sz="1100" b="1" dirty="0">
                <a:solidFill>
                  <a:prstClr val="black"/>
                </a:solidFill>
                <a:latin typeface="Arial" panose="020B0604020202020204" pitchFamily="34" charset="0"/>
                <a:cs typeface="Arial" panose="020B0604020202020204" pitchFamily="34" charset="0"/>
                <a:sym typeface="Helvetica"/>
              </a:rPr>
            </a:br>
            <a:r>
              <a:rPr lang="en-US" sz="1100" b="1" dirty="0">
                <a:solidFill>
                  <a:prstClr val="black"/>
                </a:solidFill>
                <a:latin typeface="Arial" panose="020B0604020202020204" pitchFamily="34" charset="0"/>
                <a:cs typeface="Arial" panose="020B0604020202020204" pitchFamily="34" charset="0"/>
                <a:sym typeface="Helvetica"/>
              </a:rPr>
              <a:t>baseline OCT/IVUS;</a:t>
            </a:r>
            <a:br>
              <a:rPr lang="en-US" sz="1100" b="1" dirty="0">
                <a:solidFill>
                  <a:prstClr val="black"/>
                </a:solidFill>
                <a:latin typeface="Arial" panose="020B0604020202020204" pitchFamily="34" charset="0"/>
                <a:cs typeface="Arial" panose="020B0604020202020204" pitchFamily="34" charset="0"/>
                <a:sym typeface="Helvetica"/>
              </a:rPr>
            </a:br>
            <a:r>
              <a:rPr lang="en-US" sz="1100" b="1" dirty="0">
                <a:solidFill>
                  <a:prstClr val="black"/>
                </a:solidFill>
                <a:latin typeface="Arial" panose="020B0604020202020204" pitchFamily="34" charset="0"/>
                <a:cs typeface="Arial" panose="020B0604020202020204" pitchFamily="34" charset="0"/>
                <a:sym typeface="Helvetica"/>
              </a:rPr>
              <a:t> SC injection 3 ml placebo)</a:t>
            </a:r>
            <a:endPar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a:endParaRPr>
          </a:p>
        </p:txBody>
      </p:sp>
      <p:sp>
        <p:nvSpPr>
          <p:cNvPr id="13" name="Rectangle 12">
            <a:extLst>
              <a:ext uri="{FF2B5EF4-FFF2-40B4-BE49-F238E27FC236}">
                <a16:creationId xmlns:a16="http://schemas.microsoft.com/office/drawing/2014/main" id="{72C61846-DB20-484F-96E9-67003C808FB4}"/>
              </a:ext>
            </a:extLst>
          </p:cNvPr>
          <p:cNvSpPr/>
          <p:nvPr/>
        </p:nvSpPr>
        <p:spPr>
          <a:xfrm rot="10800000">
            <a:off x="5112022" y="1878085"/>
            <a:ext cx="360850" cy="1920240"/>
          </a:xfrm>
          <a:prstGeom prst="rect">
            <a:avLst/>
          </a:prstGeom>
          <a:solidFill>
            <a:schemeClr val="accent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square" lIns="72000" tIns="72000" rIns="72000" bIns="72000" numCol="1" spcCol="38100" rtlCol="0" anchor="ctr" anchorCtr="0">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a:rPr>
              <a:t>Randomization 1:1</a:t>
            </a:r>
          </a:p>
        </p:txBody>
      </p:sp>
      <p:sp>
        <p:nvSpPr>
          <p:cNvPr id="14" name="Rectangle 13">
            <a:extLst>
              <a:ext uri="{FF2B5EF4-FFF2-40B4-BE49-F238E27FC236}">
                <a16:creationId xmlns:a16="http://schemas.microsoft.com/office/drawing/2014/main" id="{7CBB2A41-7BED-4AF2-BF93-39F3214387D6}"/>
              </a:ext>
            </a:extLst>
          </p:cNvPr>
          <p:cNvSpPr/>
          <p:nvPr/>
        </p:nvSpPr>
        <p:spPr>
          <a:xfrm rot="16200000">
            <a:off x="7195404" y="1135117"/>
            <a:ext cx="695077" cy="2181015"/>
          </a:xfrm>
          <a:prstGeom prst="rect">
            <a:avLst/>
          </a:prstGeom>
          <a:solidFill>
            <a:srgbClr val="EC701C"/>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72000" tIns="72000" rIns="72000" bIns="72000" numCol="1" spcCol="38100" rtlCol="0" anchor="ctr" anchorCtr="0">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a:rPr>
              <a:t>Evolocumab 420 mg </a:t>
            </a:r>
            <a:b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a:rPr>
            </a:b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a:rPr>
              <a:t>(SC) monthly </a:t>
            </a:r>
          </a:p>
        </p:txBody>
      </p:sp>
      <p:sp>
        <p:nvSpPr>
          <p:cNvPr id="16" name="Rectangle 15">
            <a:extLst>
              <a:ext uri="{FF2B5EF4-FFF2-40B4-BE49-F238E27FC236}">
                <a16:creationId xmlns:a16="http://schemas.microsoft.com/office/drawing/2014/main" id="{DA73DCBE-651D-4FD6-892E-DDC143374AA8}"/>
              </a:ext>
            </a:extLst>
          </p:cNvPr>
          <p:cNvSpPr/>
          <p:nvPr/>
        </p:nvSpPr>
        <p:spPr>
          <a:xfrm rot="16200000">
            <a:off x="7142068" y="2306948"/>
            <a:ext cx="801749" cy="2181014"/>
          </a:xfrm>
          <a:prstGeom prst="rect">
            <a:avLst/>
          </a:prstGeom>
          <a:solidFill>
            <a:srgbClr val="00206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square" lIns="72000" tIns="72000" rIns="72000" bIns="72000" numCol="1" spcCol="38100" rtlCol="0" anchor="ctr" anchorCtr="0">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a:rPr>
              <a:t>Placebo (SC) monthly</a:t>
            </a:r>
          </a:p>
        </p:txBody>
      </p:sp>
      <p:sp>
        <p:nvSpPr>
          <p:cNvPr id="18" name="Rectangle 17">
            <a:extLst>
              <a:ext uri="{FF2B5EF4-FFF2-40B4-BE49-F238E27FC236}">
                <a16:creationId xmlns:a16="http://schemas.microsoft.com/office/drawing/2014/main" id="{0D31C748-34DE-4EC4-81FA-2113907004E3}"/>
              </a:ext>
            </a:extLst>
          </p:cNvPr>
          <p:cNvSpPr/>
          <p:nvPr/>
        </p:nvSpPr>
        <p:spPr>
          <a:xfrm rot="16200000">
            <a:off x="8795221" y="2550063"/>
            <a:ext cx="1920240" cy="576293"/>
          </a:xfrm>
          <a:prstGeom prst="rect">
            <a:avLst/>
          </a:prstGeom>
          <a:solidFill>
            <a:schemeClr val="accent1"/>
          </a:solidFill>
        </p:spPr>
        <p:txBody>
          <a:bodyPr wrap="square" lIns="72000" tIns="72000" rIns="72000" bIns="72000" anchor="ctr" anchorCtr="0">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t>Last dose of </a:t>
            </a:r>
            <a:b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br>
            <a: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t>study drug</a:t>
            </a:r>
          </a:p>
        </p:txBody>
      </p:sp>
      <p:sp>
        <p:nvSpPr>
          <p:cNvPr id="33" name="Rectangle 32">
            <a:extLst>
              <a:ext uri="{FF2B5EF4-FFF2-40B4-BE49-F238E27FC236}">
                <a16:creationId xmlns:a16="http://schemas.microsoft.com/office/drawing/2014/main" id="{604B35A8-0876-4A91-AEA4-82904A193128}"/>
              </a:ext>
            </a:extLst>
          </p:cNvPr>
          <p:cNvSpPr/>
          <p:nvPr/>
        </p:nvSpPr>
        <p:spPr>
          <a:xfrm rot="16200000">
            <a:off x="10483316" y="2657780"/>
            <a:ext cx="1920240" cy="360850"/>
          </a:xfrm>
          <a:prstGeom prst="rect">
            <a:avLst/>
          </a:prstGeom>
          <a:solidFill>
            <a:schemeClr val="accent1"/>
          </a:solidFill>
        </p:spPr>
        <p:txBody>
          <a:bodyPr wrap="square" lIns="72000" tIns="72000" rIns="72000" bIns="72000" anchor="ctr" anchorCtr="0">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t>End of study </a:t>
            </a:r>
            <a:r>
              <a:rPr lang="en-US" sz="1400" b="1" dirty="0">
                <a:solidFill>
                  <a:schemeClr val="bg1"/>
                </a:solidFill>
                <a:latin typeface="Arial" panose="020B0604020202020204" pitchFamily="34" charset="0"/>
                <a:cs typeface="Arial" panose="020B0604020202020204" pitchFamily="34" charset="0"/>
                <a:sym typeface="Helvetica"/>
              </a:rPr>
              <a:t>v</a:t>
            </a:r>
            <a: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t>isit</a:t>
            </a:r>
          </a:p>
        </p:txBody>
      </p:sp>
      <p:cxnSp>
        <p:nvCxnSpPr>
          <p:cNvPr id="35" name="Straight Arrow Connector 34">
            <a:extLst>
              <a:ext uri="{FF2B5EF4-FFF2-40B4-BE49-F238E27FC236}">
                <a16:creationId xmlns:a16="http://schemas.microsoft.com/office/drawing/2014/main" id="{4A0655E4-8FEB-4707-A323-56204D2C234B}"/>
              </a:ext>
            </a:extLst>
          </p:cNvPr>
          <p:cNvCxnSpPr>
            <a:cxnSpLocks/>
            <a:stCxn id="12" idx="1"/>
            <a:endCxn id="13" idx="3"/>
          </p:cNvCxnSpPr>
          <p:nvPr/>
        </p:nvCxnSpPr>
        <p:spPr>
          <a:xfrm>
            <a:off x="4661567" y="2838205"/>
            <a:ext cx="450455" cy="0"/>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1917AE49-DF15-466F-8B05-DD764F44F860}"/>
              </a:ext>
            </a:extLst>
          </p:cNvPr>
          <p:cNvCxnSpPr>
            <a:cxnSpLocks/>
            <a:stCxn id="13" idx="1"/>
            <a:endCxn id="14" idx="0"/>
          </p:cNvCxnSpPr>
          <p:nvPr/>
        </p:nvCxnSpPr>
        <p:spPr>
          <a:xfrm flipV="1">
            <a:off x="5472872" y="2225624"/>
            <a:ext cx="979563" cy="612581"/>
          </a:xfrm>
          <a:prstGeom prst="bentConnector3">
            <a:avLst>
              <a:gd name="adj1" fmla="val 50000"/>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0FF84925-9B34-49C0-94D4-F8C588CE20BE}"/>
              </a:ext>
            </a:extLst>
          </p:cNvPr>
          <p:cNvCxnSpPr>
            <a:cxnSpLocks/>
            <a:stCxn id="13" idx="1"/>
            <a:endCxn id="16" idx="0"/>
          </p:cNvCxnSpPr>
          <p:nvPr/>
        </p:nvCxnSpPr>
        <p:spPr>
          <a:xfrm>
            <a:off x="5472872" y="2838205"/>
            <a:ext cx="979564" cy="559250"/>
          </a:xfrm>
          <a:prstGeom prst="bentConnector3">
            <a:avLst>
              <a:gd name="adj1" fmla="val 50000"/>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F4312D61-DF49-4FC0-8E70-DA0CE0BC2803}"/>
              </a:ext>
            </a:extLst>
          </p:cNvPr>
          <p:cNvCxnSpPr>
            <a:cxnSpLocks/>
            <a:stCxn id="16" idx="2"/>
            <a:endCxn id="18" idx="0"/>
          </p:cNvCxnSpPr>
          <p:nvPr/>
        </p:nvCxnSpPr>
        <p:spPr>
          <a:xfrm flipV="1">
            <a:off x="8633450" y="2838210"/>
            <a:ext cx="833745" cy="559244"/>
          </a:xfrm>
          <a:prstGeom prst="bentConnector3">
            <a:avLst>
              <a:gd name="adj1" fmla="val 50000"/>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90D612B8-E40C-4430-BF5F-C92ADBB220B3}"/>
              </a:ext>
            </a:extLst>
          </p:cNvPr>
          <p:cNvCxnSpPr>
            <a:cxnSpLocks/>
            <a:stCxn id="14" idx="2"/>
            <a:endCxn id="18" idx="0"/>
          </p:cNvCxnSpPr>
          <p:nvPr/>
        </p:nvCxnSpPr>
        <p:spPr>
          <a:xfrm>
            <a:off x="8633450" y="2225624"/>
            <a:ext cx="833745" cy="612586"/>
          </a:xfrm>
          <a:prstGeom prst="bentConnector3">
            <a:avLst>
              <a:gd name="adj1" fmla="val 50000"/>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DA1EBA17-AAB8-4E77-BB88-D62650B3A02E}"/>
              </a:ext>
            </a:extLst>
          </p:cNvPr>
          <p:cNvCxnSpPr>
            <a:cxnSpLocks/>
            <a:stCxn id="30" idx="2"/>
            <a:endCxn id="33" idx="0"/>
          </p:cNvCxnSpPr>
          <p:nvPr/>
        </p:nvCxnSpPr>
        <p:spPr>
          <a:xfrm flipV="1">
            <a:off x="10965347" y="2838205"/>
            <a:ext cx="297664" cy="1"/>
          </a:xfrm>
          <a:prstGeom prst="straightConnector1">
            <a:avLst/>
          </a:prstGeom>
          <a:ln w="2857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6C40C17C-59FE-4453-9F01-DFAEC35117AD}"/>
              </a:ext>
            </a:extLst>
          </p:cNvPr>
          <p:cNvSpPr/>
          <p:nvPr/>
        </p:nvSpPr>
        <p:spPr>
          <a:xfrm rot="16200000">
            <a:off x="9717080" y="2550059"/>
            <a:ext cx="1920240" cy="576293"/>
          </a:xfrm>
          <a:prstGeom prst="rect">
            <a:avLst/>
          </a:prstGeom>
          <a:solidFill>
            <a:schemeClr val="accent1"/>
          </a:solidFill>
        </p:spPr>
        <p:txBody>
          <a:bodyPr wrap="square" lIns="72000" tIns="72000" rIns="72000" bIns="72000" anchor="ctr" anchorCtr="0">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t>End of study</a:t>
            </a:r>
            <a:b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br>
            <a:r>
              <a:rPr kumimoji="0" lang="en-US"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a:rPr>
              <a:t>OCT/IVUS</a:t>
            </a:r>
          </a:p>
        </p:txBody>
      </p:sp>
      <p:cxnSp>
        <p:nvCxnSpPr>
          <p:cNvPr id="22" name="Straight Connector 21">
            <a:extLst>
              <a:ext uri="{FF2B5EF4-FFF2-40B4-BE49-F238E27FC236}">
                <a16:creationId xmlns:a16="http://schemas.microsoft.com/office/drawing/2014/main" id="{EC2CE657-1662-4BBF-9ABC-3F38269A5461}"/>
              </a:ext>
            </a:extLst>
          </p:cNvPr>
          <p:cNvCxnSpPr>
            <a:cxnSpLocks/>
          </p:cNvCxnSpPr>
          <p:nvPr/>
        </p:nvCxnSpPr>
        <p:spPr>
          <a:xfrm>
            <a:off x="3789819" y="3922421"/>
            <a:ext cx="80467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E0DD804-E58F-5646-A46B-2F029F7F31D6}"/>
              </a:ext>
            </a:extLst>
          </p:cNvPr>
          <p:cNvSpPr txBox="1"/>
          <p:nvPr/>
        </p:nvSpPr>
        <p:spPr>
          <a:xfrm>
            <a:off x="11995852" y="3534285"/>
            <a:ext cx="0" cy="0"/>
          </a:xfrm>
          <a:prstGeom prst="rect">
            <a:avLst/>
          </a:prstGeom>
          <a:noFill/>
        </p:spPr>
        <p:txBody>
          <a:bodyPr wrap="none" lIns="0" tIns="0" rIns="0" bIns="0" rtlCol="0">
            <a:noAutofit/>
          </a:bodyPr>
          <a:lstStyle/>
          <a:p>
            <a:endParaRPr lang="en-GB" sz="1000" dirty="0"/>
          </a:p>
        </p:txBody>
      </p:sp>
      <p:sp>
        <p:nvSpPr>
          <p:cNvPr id="39" name="Rectangle 38">
            <a:extLst>
              <a:ext uri="{FF2B5EF4-FFF2-40B4-BE49-F238E27FC236}">
                <a16:creationId xmlns:a16="http://schemas.microsoft.com/office/drawing/2014/main" id="{9FFBD13A-6D5E-7A43-B591-EFFCC33DE5CB}"/>
              </a:ext>
            </a:extLst>
          </p:cNvPr>
          <p:cNvSpPr/>
          <p:nvPr/>
        </p:nvSpPr>
        <p:spPr>
          <a:xfrm>
            <a:off x="3792885" y="1556216"/>
            <a:ext cx="8026185" cy="274320"/>
          </a:xfrm>
          <a:prstGeom prst="rect">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a:ea typeface="+mn-ea"/>
                <a:cs typeface="+mn-cs"/>
              </a:rPr>
              <a:t>Study Design</a:t>
            </a:r>
            <a:r>
              <a:rPr lang="en-US" sz="1200" baseline="30000" dirty="0">
                <a:solidFill>
                  <a:schemeClr val="bg1"/>
                </a:solidFill>
                <a:latin typeface="Arial"/>
              </a:rPr>
              <a:t>2</a:t>
            </a:r>
            <a:endParaRPr kumimoji="0" lang="en-US" sz="1200" b="0" i="0" u="none" strike="noStrike" kern="1200" cap="none" spc="0" normalizeH="0" baseline="30000" noProof="0" dirty="0">
              <a:ln>
                <a:noFill/>
              </a:ln>
              <a:solidFill>
                <a:schemeClr val="bg1"/>
              </a:solidFill>
              <a:effectLst/>
              <a:uLnTx/>
              <a:uFillTx/>
              <a:latin typeface="Arial"/>
              <a:ea typeface="+mn-ea"/>
              <a:cs typeface="+mn-cs"/>
            </a:endParaRPr>
          </a:p>
        </p:txBody>
      </p:sp>
      <p:grpSp>
        <p:nvGrpSpPr>
          <p:cNvPr id="31" name="Group 30">
            <a:extLst>
              <a:ext uri="{FF2B5EF4-FFF2-40B4-BE49-F238E27FC236}">
                <a16:creationId xmlns:a16="http://schemas.microsoft.com/office/drawing/2014/main" id="{D51D11E5-61E9-42E5-8B31-3A8152772C80}"/>
              </a:ext>
            </a:extLst>
          </p:cNvPr>
          <p:cNvGrpSpPr/>
          <p:nvPr/>
        </p:nvGrpSpPr>
        <p:grpSpPr>
          <a:xfrm>
            <a:off x="3797367" y="3979600"/>
            <a:ext cx="8042288" cy="244732"/>
            <a:chOff x="3797367" y="4227939"/>
            <a:chExt cx="8042288" cy="244732"/>
          </a:xfrm>
        </p:grpSpPr>
        <p:sp>
          <p:nvSpPr>
            <p:cNvPr id="63" name="Rectangle 62">
              <a:extLst>
                <a:ext uri="{FF2B5EF4-FFF2-40B4-BE49-F238E27FC236}">
                  <a16:creationId xmlns:a16="http://schemas.microsoft.com/office/drawing/2014/main" id="{7AF44781-B618-47C8-BE34-1E6B19A657FA}"/>
                </a:ext>
              </a:extLst>
            </p:cNvPr>
            <p:cNvSpPr/>
            <p:nvPr/>
          </p:nvSpPr>
          <p:spPr>
            <a:xfrm rot="16200000">
              <a:off x="4319762" y="3765610"/>
              <a:ext cx="184666" cy="1229456"/>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eaVert" wrap="square" lIns="0" tIns="0" rIns="0" bIns="0" numCol="1" spcCol="38100" rtlCol="0" anchor="ctr" anchorCtr="0">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a:rPr>
                <a:t>Maximum 7 days</a:t>
              </a:r>
              <a:endParaRPr kumimoji="0" lang="en-US" sz="105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a:endParaRPr>
            </a:p>
          </p:txBody>
        </p:sp>
        <p:sp>
          <p:nvSpPr>
            <p:cNvPr id="19" name="TextBox 18">
              <a:extLst>
                <a:ext uri="{FF2B5EF4-FFF2-40B4-BE49-F238E27FC236}">
                  <a16:creationId xmlns:a16="http://schemas.microsoft.com/office/drawing/2014/main" id="{52641D17-29E4-48F6-9552-979F435EAFE4}"/>
                </a:ext>
              </a:extLst>
            </p:cNvPr>
            <p:cNvSpPr txBox="1"/>
            <p:nvPr/>
          </p:nvSpPr>
          <p:spPr>
            <a:xfrm>
              <a:off x="4998800" y="4288004"/>
              <a:ext cx="585417" cy="184666"/>
            </a:xfrm>
            <a:prstGeom prst="rect">
              <a:avLst/>
            </a:prstGeom>
            <a:noFill/>
          </p:spPr>
          <p:txBody>
            <a:bodyPr wrap="square"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mn-cs"/>
                </a:rPr>
                <a:t>Day 1</a:t>
              </a:r>
            </a:p>
          </p:txBody>
        </p:sp>
        <p:sp>
          <p:nvSpPr>
            <p:cNvPr id="20" name="TextBox 19">
              <a:extLst>
                <a:ext uri="{FF2B5EF4-FFF2-40B4-BE49-F238E27FC236}">
                  <a16:creationId xmlns:a16="http://schemas.microsoft.com/office/drawing/2014/main" id="{B4FF30E1-5873-44BD-B396-96CA115800E5}"/>
                </a:ext>
              </a:extLst>
            </p:cNvPr>
            <p:cNvSpPr txBox="1"/>
            <p:nvPr/>
          </p:nvSpPr>
          <p:spPr>
            <a:xfrm>
              <a:off x="9362194" y="4288004"/>
              <a:ext cx="787843" cy="184666"/>
            </a:xfrm>
            <a:prstGeom prst="rect">
              <a:avLst/>
            </a:prstGeom>
            <a:noFill/>
          </p:spPr>
          <p:txBody>
            <a:bodyPr wrap="square"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mn-cs"/>
                </a:rPr>
                <a:t>Week 48</a:t>
              </a:r>
            </a:p>
          </p:txBody>
        </p:sp>
        <p:sp>
          <p:nvSpPr>
            <p:cNvPr id="21" name="TextBox 20">
              <a:extLst>
                <a:ext uri="{FF2B5EF4-FFF2-40B4-BE49-F238E27FC236}">
                  <a16:creationId xmlns:a16="http://schemas.microsoft.com/office/drawing/2014/main" id="{D0B105D7-1F20-4799-8D4E-254B1573A11E}"/>
                </a:ext>
              </a:extLst>
            </p:cNvPr>
            <p:cNvSpPr txBox="1"/>
            <p:nvPr/>
          </p:nvSpPr>
          <p:spPr>
            <a:xfrm>
              <a:off x="11051812" y="4288004"/>
              <a:ext cx="787843" cy="184666"/>
            </a:xfrm>
            <a:prstGeom prst="rect">
              <a:avLst/>
            </a:prstGeom>
            <a:noFill/>
          </p:spPr>
          <p:txBody>
            <a:bodyPr wrap="square"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mn-cs"/>
                </a:rPr>
                <a:t>Week 52</a:t>
              </a:r>
            </a:p>
          </p:txBody>
        </p:sp>
        <p:sp>
          <p:nvSpPr>
            <p:cNvPr id="27" name="TextBox 26">
              <a:extLst>
                <a:ext uri="{FF2B5EF4-FFF2-40B4-BE49-F238E27FC236}">
                  <a16:creationId xmlns:a16="http://schemas.microsoft.com/office/drawing/2014/main" id="{EEDA8B27-31DF-4799-B182-1C7E5129963D}"/>
                </a:ext>
              </a:extLst>
            </p:cNvPr>
            <p:cNvSpPr txBox="1"/>
            <p:nvPr/>
          </p:nvSpPr>
          <p:spPr>
            <a:xfrm>
              <a:off x="10275658" y="4288004"/>
              <a:ext cx="787843" cy="184666"/>
            </a:xfrm>
            <a:prstGeom prst="rect">
              <a:avLst/>
            </a:prstGeom>
            <a:noFill/>
          </p:spPr>
          <p:txBody>
            <a:bodyPr wrap="square"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a:ea typeface="+mn-ea"/>
                  <a:cs typeface="+mn-cs"/>
                </a:rPr>
                <a:t>Week 50</a:t>
              </a:r>
            </a:p>
          </p:txBody>
        </p:sp>
        <p:cxnSp>
          <p:nvCxnSpPr>
            <p:cNvPr id="25" name="Straight Arrow Connector 24">
              <a:extLst>
                <a:ext uri="{FF2B5EF4-FFF2-40B4-BE49-F238E27FC236}">
                  <a16:creationId xmlns:a16="http://schemas.microsoft.com/office/drawing/2014/main" id="{5E53E299-3891-4250-898C-0969C2378E58}"/>
                </a:ext>
              </a:extLst>
            </p:cNvPr>
            <p:cNvCxnSpPr>
              <a:cxnSpLocks/>
            </p:cNvCxnSpPr>
            <p:nvPr/>
          </p:nvCxnSpPr>
          <p:spPr>
            <a:xfrm>
              <a:off x="3807619" y="4227939"/>
              <a:ext cx="1362075"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32" name="Isosceles Triangle 31">
            <a:extLst>
              <a:ext uri="{FF2B5EF4-FFF2-40B4-BE49-F238E27FC236}">
                <a16:creationId xmlns:a16="http://schemas.microsoft.com/office/drawing/2014/main" id="{9D959930-C999-4548-A273-1A78D1D65A3D}"/>
              </a:ext>
            </a:extLst>
          </p:cNvPr>
          <p:cNvSpPr>
            <a:spLocks noChangeAspect="1"/>
          </p:cNvSpPr>
          <p:nvPr/>
        </p:nvSpPr>
        <p:spPr>
          <a:xfrm>
            <a:off x="5200069" y="3830333"/>
            <a:ext cx="182880" cy="157654"/>
          </a:xfrm>
          <a:prstGeom prst="triangle">
            <a:avLst/>
          </a:prstGeom>
          <a:solidFill>
            <a:srgbClr val="007CC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855FFF4E-FC79-4CF3-9D8A-D822C923E994}"/>
              </a:ext>
            </a:extLst>
          </p:cNvPr>
          <p:cNvSpPr>
            <a:spLocks noChangeAspect="1"/>
          </p:cNvSpPr>
          <p:nvPr/>
        </p:nvSpPr>
        <p:spPr>
          <a:xfrm>
            <a:off x="9663901" y="3832526"/>
            <a:ext cx="182880" cy="157654"/>
          </a:xfrm>
          <a:prstGeom prst="triangle">
            <a:avLst/>
          </a:prstGeom>
          <a:solidFill>
            <a:srgbClr val="007CC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74BDA7A6-EA5E-47CA-9B25-C28F92F1685B}"/>
              </a:ext>
            </a:extLst>
          </p:cNvPr>
          <p:cNvSpPr>
            <a:spLocks noChangeAspect="1"/>
          </p:cNvSpPr>
          <p:nvPr/>
        </p:nvSpPr>
        <p:spPr>
          <a:xfrm>
            <a:off x="10585760" y="3829236"/>
            <a:ext cx="182880" cy="157654"/>
          </a:xfrm>
          <a:prstGeom prst="triangle">
            <a:avLst/>
          </a:prstGeom>
          <a:solidFill>
            <a:srgbClr val="007CC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4D8696E9-5020-4970-86D0-47E129B08971}"/>
              </a:ext>
            </a:extLst>
          </p:cNvPr>
          <p:cNvSpPr>
            <a:spLocks noChangeAspect="1"/>
          </p:cNvSpPr>
          <p:nvPr/>
        </p:nvSpPr>
        <p:spPr>
          <a:xfrm>
            <a:off x="11351996" y="3831430"/>
            <a:ext cx="182880" cy="157654"/>
          </a:xfrm>
          <a:prstGeom prst="triangle">
            <a:avLst/>
          </a:prstGeom>
          <a:solidFill>
            <a:srgbClr val="007CC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89372BF6-2F9F-477C-ABE2-363D40B614C1}"/>
              </a:ext>
            </a:extLst>
          </p:cNvPr>
          <p:cNvSpPr txBox="1"/>
          <p:nvPr/>
        </p:nvSpPr>
        <p:spPr>
          <a:xfrm>
            <a:off x="390525" y="5248275"/>
            <a:ext cx="11554635" cy="400110"/>
          </a:xfrm>
          <a:prstGeom prst="rect">
            <a:avLst/>
          </a:prstGeom>
          <a:noFill/>
        </p:spPr>
        <p:txBody>
          <a:bodyPr wrap="square" lIns="0">
            <a:spAutoFit/>
          </a:bodyPr>
          <a:lstStyle/>
          <a:p>
            <a:r>
              <a:rPr lang="en-US" sz="1000" noProof="0" dirty="0">
                <a:solidFill>
                  <a:schemeClr val="accent1"/>
                </a:solidFill>
              </a:rPr>
              <a:t>A prespecified additional analysis determined the absolute change in minimum FCT, maximum lipid arc, and lipid core length in lipid-rich atheroma regions. Exploratory analyses included plaque burden by IVUS (PAV and TAV) and lipid parameters, to determine their relationship with changes in OCT parameters, and the presence of plaque microchannels, macrophages, and calcium.</a:t>
            </a:r>
            <a:r>
              <a:rPr lang="en-US" sz="1000" baseline="30000" noProof="0" dirty="0">
                <a:solidFill>
                  <a:schemeClr val="accent1"/>
                </a:solidFill>
              </a:rPr>
              <a:t>1</a:t>
            </a:r>
          </a:p>
        </p:txBody>
      </p:sp>
    </p:spTree>
    <p:extLst>
      <p:ext uri="{BB962C8B-B14F-4D97-AF65-F5344CB8AC3E}">
        <p14:creationId xmlns:p14="http://schemas.microsoft.com/office/powerpoint/2010/main" val="2467588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022B61D-6973-484A-900D-40072B94B0C1}"/>
              </a:ext>
            </a:extLst>
          </p:cNvPr>
          <p:cNvSpPr>
            <a:spLocks noGrp="1"/>
          </p:cNvSpPr>
          <p:nvPr>
            <p:ph idx="1"/>
          </p:nvPr>
        </p:nvSpPr>
        <p:spPr>
          <a:xfrm>
            <a:off x="367553" y="1335023"/>
            <a:ext cx="7842997" cy="4559339"/>
          </a:xfrm>
        </p:spPr>
        <p:txBody>
          <a:bodyPr/>
          <a:lstStyle/>
          <a:p>
            <a:pPr>
              <a:lnSpc>
                <a:spcPct val="100000"/>
              </a:lnSpc>
              <a:spcBef>
                <a:spcPts val="0"/>
              </a:spcBef>
              <a:spcAft>
                <a:spcPts val="600"/>
              </a:spcAft>
            </a:pPr>
            <a:r>
              <a:rPr lang="en-US" sz="1600" noProof="0" dirty="0"/>
              <a:t>Following coronary angiography, baseline OCT and IVUS imaging were conducted</a:t>
            </a:r>
            <a:r>
              <a:rPr lang="en-US" sz="1600" baseline="30000" noProof="0" dirty="0"/>
              <a:t>1</a:t>
            </a:r>
            <a:r>
              <a:rPr lang="en-US" sz="1600" noProof="0" dirty="0"/>
              <a:t> </a:t>
            </a:r>
          </a:p>
          <a:p>
            <a:pPr>
              <a:lnSpc>
                <a:spcPct val="100000"/>
              </a:lnSpc>
              <a:spcBef>
                <a:spcPts val="0"/>
              </a:spcBef>
              <a:spcAft>
                <a:spcPts val="600"/>
              </a:spcAft>
            </a:pPr>
            <a:r>
              <a:rPr lang="en-US" sz="1600" noProof="0" dirty="0"/>
              <a:t>Imaging was performed in a single, nonculprit artery; the artery was required to have no stenosis &gt; 50%, but was not required to have a stenosis &gt; 20% if one was present elsewhere in the coronary tree</a:t>
            </a:r>
            <a:r>
              <a:rPr lang="en-US" sz="1600" baseline="30000" noProof="0" dirty="0"/>
              <a:t>1</a:t>
            </a:r>
          </a:p>
          <a:p>
            <a:pPr>
              <a:lnSpc>
                <a:spcPct val="100000"/>
              </a:lnSpc>
              <a:spcBef>
                <a:spcPts val="0"/>
              </a:spcBef>
              <a:spcAft>
                <a:spcPts val="600"/>
              </a:spcAft>
            </a:pPr>
            <a:r>
              <a:rPr lang="en-US" sz="1600" dirty="0"/>
              <a:t>T</a:t>
            </a:r>
            <a:r>
              <a:rPr lang="en-US" sz="1600" noProof="0" dirty="0"/>
              <a:t>he measurements made by an analyst were reviewed by another member of the core laboratory and a medical reviewer</a:t>
            </a:r>
            <a:r>
              <a:rPr lang="en-US" sz="1600" baseline="30000" noProof="0" dirty="0"/>
              <a:t>1</a:t>
            </a:r>
            <a:endParaRPr lang="en-US" sz="1600" noProof="0" dirty="0"/>
          </a:p>
          <a:p>
            <a:pPr>
              <a:lnSpc>
                <a:spcPct val="100000"/>
              </a:lnSpc>
              <a:spcBef>
                <a:spcPts val="0"/>
              </a:spcBef>
              <a:spcAft>
                <a:spcPts val="600"/>
              </a:spcAft>
            </a:pPr>
            <a:r>
              <a:rPr lang="en-US" sz="1600" noProof="0" dirty="0"/>
              <a:t>At week 50, patients underwent a second OCT and IVUS examination within the same artery</a:t>
            </a:r>
            <a:r>
              <a:rPr lang="en-US" sz="1600" baseline="30000" noProof="0" dirty="0"/>
              <a:t>1</a:t>
            </a:r>
            <a:endParaRPr lang="en-US" sz="1600" noProof="0" dirty="0"/>
          </a:p>
          <a:p>
            <a:pPr>
              <a:lnSpc>
                <a:spcPct val="100000"/>
              </a:lnSpc>
              <a:spcBef>
                <a:spcPts val="0"/>
              </a:spcBef>
              <a:spcAft>
                <a:spcPts val="600"/>
              </a:spcAft>
            </a:pPr>
            <a:r>
              <a:rPr lang="en-US" sz="1600" noProof="0" dirty="0"/>
              <a:t>Analysis of OCT cross-sectional images, spaced 0.2 mm apart, was performed</a:t>
            </a:r>
            <a:r>
              <a:rPr lang="en-US" sz="1600" baseline="30000" noProof="0" dirty="0"/>
              <a:t>1</a:t>
            </a:r>
            <a:endParaRPr lang="en-US" sz="1600" noProof="0" dirty="0"/>
          </a:p>
          <a:p>
            <a:pPr lvl="1">
              <a:lnSpc>
                <a:spcPts val="1800"/>
              </a:lnSpc>
              <a:spcBef>
                <a:spcPts val="0"/>
              </a:spcBef>
              <a:spcAft>
                <a:spcPts val="600"/>
              </a:spcAft>
            </a:pPr>
            <a:r>
              <a:rPr lang="en-US" sz="1400" noProof="0" dirty="0"/>
              <a:t>Where </a:t>
            </a:r>
            <a:r>
              <a:rPr lang="en-US" sz="1400" dirty="0"/>
              <a:t>lipidic </a:t>
            </a:r>
            <a:r>
              <a:rPr lang="en-US" sz="1400" noProof="0" dirty="0"/>
              <a:t>plaque was present, minimum FCT, lipid arc, presence of macrophages, and calcium accumulation were measured</a:t>
            </a:r>
          </a:p>
          <a:p>
            <a:pPr lvl="1">
              <a:lnSpc>
                <a:spcPts val="1800"/>
              </a:lnSpc>
              <a:spcBef>
                <a:spcPts val="0"/>
              </a:spcBef>
              <a:spcAft>
                <a:spcPts val="600"/>
              </a:spcAft>
            </a:pPr>
            <a:r>
              <a:rPr lang="en-US" sz="1400" noProof="0" dirty="0"/>
              <a:t>IVUS cross-sectional images underwent measurements of the lumen and external elastic membrane within the same segment employed for OCT analysis, for subsequent analyses of the relationship between changes in plaque burden and phenotype</a:t>
            </a:r>
          </a:p>
          <a:p>
            <a:pPr lvl="1">
              <a:lnSpc>
                <a:spcPts val="1800"/>
              </a:lnSpc>
              <a:spcBef>
                <a:spcPts val="0"/>
              </a:spcBef>
              <a:spcAft>
                <a:spcPts val="600"/>
              </a:spcAft>
            </a:pPr>
            <a:r>
              <a:rPr lang="en-US" sz="1400" noProof="0" dirty="0"/>
              <a:t>Where evaluable, IVUS imaging was present at both time points within the same matched arterial segment employed for OCT analysis, and PAV and TAV were measured</a:t>
            </a:r>
          </a:p>
        </p:txBody>
      </p:sp>
      <p:sp>
        <p:nvSpPr>
          <p:cNvPr id="4" name="Title 3">
            <a:extLst>
              <a:ext uri="{FF2B5EF4-FFF2-40B4-BE49-F238E27FC236}">
                <a16:creationId xmlns:a16="http://schemas.microsoft.com/office/drawing/2014/main" id="{8B61CCB8-4FC5-4817-8C3C-F7A72D42DE5B}"/>
              </a:ext>
            </a:extLst>
          </p:cNvPr>
          <p:cNvSpPr>
            <a:spLocks noGrp="1"/>
          </p:cNvSpPr>
          <p:nvPr>
            <p:ph type="title"/>
          </p:nvPr>
        </p:nvSpPr>
        <p:spPr/>
        <p:txBody>
          <a:bodyPr/>
          <a:lstStyle/>
          <a:p>
            <a:r>
              <a:rPr lang="en-US" noProof="0" dirty="0"/>
              <a:t>HUYGENS: OCT and IVUS Imaging</a:t>
            </a:r>
          </a:p>
        </p:txBody>
      </p:sp>
      <p:sp>
        <p:nvSpPr>
          <p:cNvPr id="10" name="Content Placeholder 9">
            <a:extLst>
              <a:ext uri="{FF2B5EF4-FFF2-40B4-BE49-F238E27FC236}">
                <a16:creationId xmlns:a16="http://schemas.microsoft.com/office/drawing/2014/main" id="{626150C4-78F0-4A14-891E-61410328575A}"/>
              </a:ext>
            </a:extLst>
          </p:cNvPr>
          <p:cNvSpPr>
            <a:spLocks noGrp="1"/>
          </p:cNvSpPr>
          <p:nvPr>
            <p:ph sz="quarter" idx="10"/>
          </p:nvPr>
        </p:nvSpPr>
        <p:spPr>
          <a:xfrm>
            <a:off x="394335" y="5909644"/>
            <a:ext cx="10045065" cy="615553"/>
          </a:xfrm>
        </p:spPr>
        <p:txBody>
          <a:bodyPr>
            <a:spAutoFit/>
          </a:bodyPr>
          <a:lstStyle/>
          <a:p>
            <a:r>
              <a:rPr lang="en-US" sz="1000" i="1" noProof="0" dirty="0"/>
              <a:t>This trial was not designed to assess a correlation between changes in FCT and cardiovascular events.</a:t>
            </a:r>
          </a:p>
          <a:p>
            <a:r>
              <a:rPr lang="en-US" sz="1000" noProof="0" dirty="0"/>
              <a:t>FCT, fibrous cap thickness; IVUS, intravascular ultrasound; OCT, optical coherence tomography; PAV, percent atheroma volume; TAV, total atheroma volume.</a:t>
            </a:r>
          </a:p>
          <a:p>
            <a:r>
              <a:rPr lang="en-US" sz="1000" noProof="0" dirty="0"/>
              <a:t>1.</a:t>
            </a:r>
            <a:r>
              <a:rPr lang="en-US" dirty="0"/>
              <a:t> Nicholls SJ, et al. [published online ahead of print March 16, 2022]. </a:t>
            </a:r>
            <a:r>
              <a:rPr lang="en-US" i="1" dirty="0"/>
              <a:t>JACC Cardiovasc Imaging</a:t>
            </a:r>
            <a:r>
              <a:rPr lang="en-US" dirty="0"/>
              <a:t>. doi:10.1016/j.jcmg.2022.03.002.</a:t>
            </a:r>
            <a:r>
              <a:rPr lang="en-US" sz="1000" noProof="0" dirty="0"/>
              <a:t> 2. </a:t>
            </a:r>
            <a:r>
              <a:rPr lang="en-US" sz="1000" noProof="0" dirty="0">
                <a:solidFill>
                  <a:srgbClr val="000000"/>
                </a:solidFill>
              </a:rPr>
              <a:t>van Ditzhuijzen NS, et al. </a:t>
            </a:r>
            <a:r>
              <a:rPr lang="en-US" sz="1000" i="1" noProof="0" dirty="0">
                <a:solidFill>
                  <a:srgbClr val="000000"/>
                </a:solidFill>
              </a:rPr>
              <a:t>Neth Heart J.</a:t>
            </a:r>
            <a:r>
              <a:rPr lang="en-US" sz="1000" noProof="0" dirty="0">
                <a:solidFill>
                  <a:srgbClr val="000000"/>
                </a:solidFill>
              </a:rPr>
              <a:t> 2011;19:442-446.</a:t>
            </a:r>
            <a:endParaRPr lang="en-US" sz="1000" noProof="0" dirty="0"/>
          </a:p>
        </p:txBody>
      </p:sp>
      <p:grpSp>
        <p:nvGrpSpPr>
          <p:cNvPr id="6" name="Group 5">
            <a:extLst>
              <a:ext uri="{FF2B5EF4-FFF2-40B4-BE49-F238E27FC236}">
                <a16:creationId xmlns:a16="http://schemas.microsoft.com/office/drawing/2014/main" id="{AF6CCC77-4229-461C-BDFA-336C100E7102}"/>
              </a:ext>
            </a:extLst>
          </p:cNvPr>
          <p:cNvGrpSpPr/>
          <p:nvPr/>
        </p:nvGrpSpPr>
        <p:grpSpPr>
          <a:xfrm>
            <a:off x="8363325" y="1333514"/>
            <a:ext cx="3441696" cy="3515399"/>
            <a:chOff x="5363947" y="1846467"/>
            <a:chExt cx="3441696" cy="3515399"/>
          </a:xfrm>
        </p:grpSpPr>
        <p:pic>
          <p:nvPicPr>
            <p:cNvPr id="7" name="Picture 1">
              <a:extLst>
                <a:ext uri="{FF2B5EF4-FFF2-40B4-BE49-F238E27FC236}">
                  <a16:creationId xmlns:a16="http://schemas.microsoft.com/office/drawing/2014/main" id="{46AE26A6-5E5E-48E4-8ED4-7CAEE76F1D5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363947" y="1846467"/>
              <a:ext cx="3441696" cy="3515399"/>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1514B50F-F0E8-4860-A645-806F47B8BD28}"/>
                </a:ext>
              </a:extLst>
            </p:cNvPr>
            <p:cNvSpPr txBox="1"/>
            <p:nvPr/>
          </p:nvSpPr>
          <p:spPr>
            <a:xfrm>
              <a:off x="7017358" y="2912013"/>
              <a:ext cx="947375" cy="184666"/>
            </a:xfrm>
            <a:prstGeom prst="rect">
              <a:avLst/>
            </a:prstGeom>
            <a:noFill/>
          </p:spPr>
          <p:txBody>
            <a:bodyPr wrap="none" lIns="0" tIns="0" rIns="0" bIns="0" rtlCol="0">
              <a:spAutoFit/>
            </a:bodyPr>
            <a:lstStyle/>
            <a:p>
              <a:pPr algn="ctr" defTabSz="914400">
                <a:defRPr/>
              </a:pPr>
              <a:r>
                <a:rPr lang="en-US" sz="1200" b="1" dirty="0">
                  <a:solidFill>
                    <a:srgbClr val="FFFFFF"/>
                  </a:solidFill>
                  <a:latin typeface="Arial"/>
                </a:rPr>
                <a:t>Artery lumen</a:t>
              </a:r>
            </a:p>
          </p:txBody>
        </p:sp>
        <p:sp>
          <p:nvSpPr>
            <p:cNvPr id="9" name="TextBox 8">
              <a:extLst>
                <a:ext uri="{FF2B5EF4-FFF2-40B4-BE49-F238E27FC236}">
                  <a16:creationId xmlns:a16="http://schemas.microsoft.com/office/drawing/2014/main" id="{3DC26B41-13F5-4592-BAC5-7733CCD014A5}"/>
                </a:ext>
              </a:extLst>
            </p:cNvPr>
            <p:cNvSpPr txBox="1"/>
            <p:nvPr/>
          </p:nvSpPr>
          <p:spPr>
            <a:xfrm>
              <a:off x="6485754" y="3667539"/>
              <a:ext cx="621966" cy="184666"/>
            </a:xfrm>
            <a:prstGeom prst="rect">
              <a:avLst/>
            </a:prstGeom>
            <a:noFill/>
          </p:spPr>
          <p:txBody>
            <a:bodyPr wrap="none" lIns="0" tIns="0" rIns="0" bIns="0" rtlCol="0">
              <a:spAutoFit/>
            </a:bodyPr>
            <a:lstStyle/>
            <a:p>
              <a:pPr algn="ctr" defTabSz="914400">
                <a:defRPr/>
              </a:pPr>
              <a:r>
                <a:rPr lang="en-US" sz="1200" b="1" dirty="0">
                  <a:solidFill>
                    <a:srgbClr val="FFFFFF"/>
                  </a:solidFill>
                  <a:latin typeface="Arial"/>
                </a:rPr>
                <a:t>Catheter</a:t>
              </a:r>
            </a:p>
          </p:txBody>
        </p:sp>
      </p:grpSp>
      <p:sp>
        <p:nvSpPr>
          <p:cNvPr id="11" name="Rectangle 10">
            <a:extLst>
              <a:ext uri="{FF2B5EF4-FFF2-40B4-BE49-F238E27FC236}">
                <a16:creationId xmlns:a16="http://schemas.microsoft.com/office/drawing/2014/main" id="{13755D11-83BD-4620-A221-67860169FCAA}"/>
              </a:ext>
            </a:extLst>
          </p:cNvPr>
          <p:cNvSpPr/>
          <p:nvPr/>
        </p:nvSpPr>
        <p:spPr>
          <a:xfrm>
            <a:off x="8246971" y="4862980"/>
            <a:ext cx="3674404" cy="215444"/>
          </a:xfrm>
          <a:prstGeom prst="rect">
            <a:avLst/>
          </a:prstGeom>
        </p:spPr>
        <p:txBody>
          <a:bodyPr wrap="none">
            <a:spAutoFit/>
          </a:bodyPr>
          <a:lstStyle/>
          <a:p>
            <a:pPr algn="ctr" defTabSz="914400">
              <a:defRPr/>
            </a:pPr>
            <a:r>
              <a:rPr lang="en-US" sz="800" dirty="0">
                <a:solidFill>
                  <a:srgbClr val="000000"/>
                </a:solidFill>
                <a:latin typeface="Arial"/>
              </a:rPr>
              <a:t>Image courtesy of van Ditzhuijzen NS, et al. </a:t>
            </a:r>
            <a:r>
              <a:rPr lang="en-US" sz="800" i="1" dirty="0">
                <a:solidFill>
                  <a:srgbClr val="000000"/>
                </a:solidFill>
                <a:latin typeface="Arial"/>
              </a:rPr>
              <a:t>Neth Heart J.</a:t>
            </a:r>
            <a:r>
              <a:rPr lang="en-US" sz="800" dirty="0">
                <a:solidFill>
                  <a:srgbClr val="000000"/>
                </a:solidFill>
                <a:latin typeface="Arial"/>
              </a:rPr>
              <a:t> 2011;19:442-446</a:t>
            </a:r>
            <a:r>
              <a:rPr lang="en-US" sz="800" baseline="30000" dirty="0">
                <a:solidFill>
                  <a:srgbClr val="000000"/>
                </a:solidFill>
                <a:latin typeface="Arial"/>
              </a:rPr>
              <a:t>2</a:t>
            </a:r>
            <a:endParaRPr lang="en-US" sz="800" dirty="0">
              <a:solidFill>
                <a:srgbClr val="000000"/>
              </a:solidFill>
              <a:latin typeface="Arial"/>
            </a:endParaRPr>
          </a:p>
        </p:txBody>
      </p:sp>
    </p:spTree>
    <p:extLst>
      <p:ext uri="{BB962C8B-B14F-4D97-AF65-F5344CB8AC3E}">
        <p14:creationId xmlns:p14="http://schemas.microsoft.com/office/powerpoint/2010/main" val="13935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noProof="0" dirty="0"/>
              <a:t>HUYGENS: Baseline Characteristics and OCT Measures Were Balanced Between Groups </a:t>
            </a:r>
          </a:p>
        </p:txBody>
      </p:sp>
      <p:sp>
        <p:nvSpPr>
          <p:cNvPr id="12" name="Content Placeholder 11">
            <a:extLst>
              <a:ext uri="{FF2B5EF4-FFF2-40B4-BE49-F238E27FC236}">
                <a16:creationId xmlns:a16="http://schemas.microsoft.com/office/drawing/2014/main" id="{60D26BFA-226F-4E83-B122-7BC5B6A69A4E}"/>
              </a:ext>
            </a:extLst>
          </p:cNvPr>
          <p:cNvSpPr>
            <a:spLocks noGrp="1"/>
          </p:cNvSpPr>
          <p:nvPr>
            <p:ph sz="quarter" idx="10"/>
          </p:nvPr>
        </p:nvSpPr>
        <p:spPr>
          <a:xfrm>
            <a:off x="394335" y="5742360"/>
            <a:ext cx="11283614" cy="782265"/>
          </a:xfrm>
        </p:spPr>
        <p:txBody>
          <a:bodyPr/>
          <a:lstStyle/>
          <a:p>
            <a:r>
              <a:rPr lang="en-US" baseline="30000" dirty="0" err="1"/>
              <a:t>a</a:t>
            </a:r>
            <a:r>
              <a:rPr lang="en-US" dirty="0" err="1"/>
              <a:t>At</a:t>
            </a:r>
            <a:r>
              <a:rPr lang="en-US" dirty="0"/>
              <a:t> screening. </a:t>
            </a:r>
            <a:r>
              <a:rPr lang="en-US" baseline="30000" dirty="0"/>
              <a:t>b</a:t>
            </a:r>
            <a:r>
              <a:rPr lang="en-US" noProof="0" dirty="0"/>
              <a:t>When the calculated LDL-C is &lt; 40 mg/dL or triglycerides are &gt; 400 mg/dL, ultracentrifugation LDL-C was determined from the same blood sample.</a:t>
            </a:r>
            <a:r>
              <a:rPr lang="en-US" baseline="30000" noProof="0" dirty="0"/>
              <a:t>1</a:t>
            </a:r>
            <a:endParaRPr lang="en-US" sz="1200" baseline="30000" noProof="0" dirty="0"/>
          </a:p>
          <a:p>
            <a:r>
              <a:rPr lang="en-US" i="1" noProof="0" dirty="0"/>
              <a:t>This trial was not designed to assess a correlation between changes in FCT and cardiovascular events.</a:t>
            </a:r>
          </a:p>
          <a:p>
            <a:r>
              <a:rPr lang="en-US" sz="1000" noProof="0" dirty="0"/>
              <a:t>FCT, fibrous cap thickness; LDL-C, low-density lipoprotein cholesterol; OCT, optical coherence tomography.</a:t>
            </a:r>
            <a:endParaRPr lang="en-US" i="1" noProof="0" dirty="0"/>
          </a:p>
          <a:p>
            <a:r>
              <a:rPr lang="en-US" noProof="0" dirty="0"/>
              <a:t>1. Nicholls SJ, et al. [published online ahead of print March 16, 2022]. </a:t>
            </a:r>
            <a:r>
              <a:rPr lang="en-US" i="1" noProof="0" dirty="0"/>
              <a:t>JACC Cardiovasc Imaging</a:t>
            </a:r>
            <a:r>
              <a:rPr lang="en-US" noProof="0" dirty="0"/>
              <a:t>. doi:10.1016/j.jcmg.2022.03.002. </a:t>
            </a:r>
            <a:br>
              <a:rPr lang="en-US" noProof="0" dirty="0"/>
            </a:br>
            <a:r>
              <a:rPr lang="en-US" noProof="0" dirty="0"/>
              <a:t>2. </a:t>
            </a:r>
            <a:r>
              <a:rPr lang="en-US" b="0" i="0" dirty="0">
                <a:solidFill>
                  <a:srgbClr val="000000"/>
                </a:solidFill>
                <a:effectLst/>
                <a:latin typeface="Arial" panose="020B0604020202020204" pitchFamily="34" charset="0"/>
              </a:rPr>
              <a:t>Nicholls SJ, et al. Slides presented at: Europ</a:t>
            </a:r>
            <a:r>
              <a:rPr lang="en-US" dirty="0">
                <a:solidFill>
                  <a:srgbClr val="000000"/>
                </a:solidFill>
                <a:latin typeface="Arial" panose="020B0604020202020204" pitchFamily="34" charset="0"/>
              </a:rPr>
              <a:t>ean Society of Cardiology Congress; August 27-30, 2021; Digital Congress</a:t>
            </a:r>
            <a:r>
              <a:rPr lang="en-US" b="0" i="0" dirty="0">
                <a:solidFill>
                  <a:srgbClr val="000000"/>
                </a:solidFill>
                <a:effectLst/>
                <a:latin typeface="Arial" panose="020B0604020202020204" pitchFamily="34" charset="0"/>
              </a:rPr>
              <a:t>.</a:t>
            </a:r>
            <a:endParaRPr lang="en-US" altLang="en-US" noProof="0" dirty="0">
              <a:ea typeface="ＭＳ Ｐゴシック" panose="020B0600070205080204" pitchFamily="34"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3597133216"/>
              </p:ext>
            </p:extLst>
          </p:nvPr>
        </p:nvGraphicFramePr>
        <p:xfrm>
          <a:off x="381000" y="1954524"/>
          <a:ext cx="5639674" cy="2967518"/>
        </p:xfrm>
        <a:graphic>
          <a:graphicData uri="http://schemas.openxmlformats.org/drawingml/2006/table">
            <a:tbl>
              <a:tblPr firstRow="1" bandRow="1">
                <a:tableStyleId>{5C22544A-7EE6-4342-B048-85BDC9FD1C3A}</a:tableStyleId>
              </a:tblPr>
              <a:tblGrid>
                <a:gridCol w="3107055">
                  <a:extLst>
                    <a:ext uri="{9D8B030D-6E8A-4147-A177-3AD203B41FA5}">
                      <a16:colId xmlns:a16="http://schemas.microsoft.com/office/drawing/2014/main" val="20000"/>
                    </a:ext>
                  </a:extLst>
                </a:gridCol>
                <a:gridCol w="1130827">
                  <a:extLst>
                    <a:ext uri="{9D8B030D-6E8A-4147-A177-3AD203B41FA5}">
                      <a16:colId xmlns:a16="http://schemas.microsoft.com/office/drawing/2014/main" val="20001"/>
                    </a:ext>
                  </a:extLst>
                </a:gridCol>
                <a:gridCol w="1401792">
                  <a:extLst>
                    <a:ext uri="{9D8B030D-6E8A-4147-A177-3AD203B41FA5}">
                      <a16:colId xmlns:a16="http://schemas.microsoft.com/office/drawing/2014/main" val="20002"/>
                    </a:ext>
                  </a:extLst>
                </a:gridCol>
              </a:tblGrid>
              <a:tr h="675894">
                <a:tc>
                  <a:txBody>
                    <a:bodyPr/>
                    <a:lstStyle/>
                    <a:p>
                      <a:pPr algn="l"/>
                      <a:r>
                        <a:rPr lang="en-US" sz="1600" dirty="0">
                          <a:solidFill>
                            <a:schemeClr val="bg1"/>
                          </a:solidFill>
                        </a:rPr>
                        <a:t> </a:t>
                      </a:r>
                    </a:p>
                  </a:txBody>
                  <a:tcPr marT="72000" marB="72000" anchor="b">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600" dirty="0">
                          <a:solidFill>
                            <a:schemeClr val="bg1"/>
                          </a:solidFill>
                        </a:rPr>
                        <a:t>Placebo </a:t>
                      </a:r>
                      <a:br>
                        <a:rPr lang="en-US" sz="1600" dirty="0">
                          <a:solidFill>
                            <a:schemeClr val="bg1"/>
                          </a:solidFill>
                        </a:rPr>
                      </a:br>
                      <a:r>
                        <a:rPr lang="en-US" sz="1600" dirty="0">
                          <a:solidFill>
                            <a:schemeClr val="bg1"/>
                          </a:solidFill>
                        </a:rPr>
                        <a:t>(n</a:t>
                      </a:r>
                      <a:r>
                        <a:rPr lang="en-US" sz="1600" dirty="0">
                          <a:solidFill>
                            <a:schemeClr val="tx1"/>
                          </a:solidFill>
                        </a:rPr>
                        <a:t> </a:t>
                      </a:r>
                      <a:r>
                        <a:rPr lang="en-US" sz="1600" dirty="0">
                          <a:solidFill>
                            <a:schemeClr val="bg1"/>
                          </a:solidFill>
                        </a:rPr>
                        <a:t>= 81)</a:t>
                      </a:r>
                    </a:p>
                  </a:txBody>
                  <a:tcPr marT="72000" marB="72000" anchor="ct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600" dirty="0">
                          <a:solidFill>
                            <a:schemeClr val="bg1"/>
                          </a:solidFill>
                        </a:rPr>
                        <a:t>Evolocumab (n</a:t>
                      </a:r>
                      <a:r>
                        <a:rPr lang="en-US" sz="1600" dirty="0">
                          <a:solidFill>
                            <a:schemeClr val="tx1"/>
                          </a:solidFill>
                        </a:rPr>
                        <a:t> </a:t>
                      </a:r>
                      <a:r>
                        <a:rPr lang="en-US" sz="1600" dirty="0">
                          <a:solidFill>
                            <a:schemeClr val="bg1"/>
                          </a:solidFill>
                        </a:rPr>
                        <a:t>= 80)</a:t>
                      </a:r>
                    </a:p>
                  </a:txBody>
                  <a:tcPr marT="72000" marB="72000" anchor="ct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14986">
                <a:tc>
                  <a:txBody>
                    <a:bodyPr/>
                    <a:lstStyle/>
                    <a:p>
                      <a:r>
                        <a:rPr lang="en-US" sz="1600" b="1" dirty="0">
                          <a:solidFill>
                            <a:schemeClr val="bg1"/>
                          </a:solidFill>
                        </a:rPr>
                        <a:t>Age (mean)</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60.2</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60.9</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14986">
                <a:tc>
                  <a:txBody>
                    <a:bodyPr/>
                    <a:lstStyle/>
                    <a:p>
                      <a:r>
                        <a:rPr lang="en-US" sz="1600" b="1" dirty="0">
                          <a:solidFill>
                            <a:schemeClr val="bg1"/>
                          </a:solidFill>
                        </a:rPr>
                        <a:t>Male gender (%)</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67.9</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75.0</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414986">
                <a:tc>
                  <a:txBody>
                    <a:bodyPr/>
                    <a:lstStyle/>
                    <a:p>
                      <a:r>
                        <a:rPr lang="en-US" sz="1600" b="1" kern="1200" dirty="0">
                          <a:solidFill>
                            <a:schemeClr val="bg1"/>
                          </a:solidFill>
                          <a:latin typeface="+mn-lt"/>
                          <a:ea typeface="+mn-ea"/>
                          <a:cs typeface="+mn-cs"/>
                        </a:rPr>
                        <a:t>Prior statin use &gt; 4 weeks (%)</a:t>
                      </a:r>
                      <a:r>
                        <a:rPr lang="en-US" sz="1600" b="1" kern="1200" baseline="30000" dirty="0">
                          <a:solidFill>
                            <a:schemeClr val="bg1"/>
                          </a:solidFill>
                          <a:latin typeface="+mn-lt"/>
                          <a:ea typeface="+mn-ea"/>
                          <a:cs typeface="+mn-cs"/>
                        </a:rPr>
                        <a:t>a</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24.4</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23.2</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489359902"/>
                  </a:ext>
                </a:extLst>
              </a:tr>
              <a:tr h="414986">
                <a:tc>
                  <a:txBody>
                    <a:bodyPr/>
                    <a:lstStyle/>
                    <a:p>
                      <a:r>
                        <a:rPr lang="en-US" sz="1600" b="1" dirty="0">
                          <a:solidFill>
                            <a:schemeClr val="bg1"/>
                          </a:solidFill>
                        </a:rPr>
                        <a:t>Baseline statin use </a:t>
                      </a:r>
                      <a:r>
                        <a:rPr lang="en-US" sz="1600" b="1" kern="1200" dirty="0">
                          <a:solidFill>
                            <a:schemeClr val="bg1"/>
                          </a:solidFill>
                          <a:latin typeface="+mn-lt"/>
                          <a:ea typeface="+mn-ea"/>
                          <a:cs typeface="+mn-cs"/>
                        </a:rPr>
                        <a:t>(%)</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96.3</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93.8</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82910631"/>
                  </a:ext>
                </a:extLst>
              </a:tr>
              <a:tr h="414986">
                <a:tc>
                  <a:txBody>
                    <a:bodyPr/>
                    <a:lstStyle/>
                    <a:p>
                      <a:pPr marL="0" indent="0"/>
                      <a:r>
                        <a:rPr lang="en-US" sz="1600" b="1" dirty="0">
                          <a:solidFill>
                            <a:schemeClr val="bg1"/>
                          </a:solidFill>
                        </a:rPr>
                        <a:t>High intensity statin use (%)</a:t>
                      </a:r>
                      <a:endParaRPr lang="en-US" sz="1600" b="1" kern="1200" dirty="0">
                        <a:solidFill>
                          <a:schemeClr val="bg1"/>
                        </a:solidFill>
                        <a:latin typeface="+mn-lt"/>
                        <a:ea typeface="+mn-ea"/>
                        <a:cs typeface="+mn-cs"/>
                      </a:endParaRP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82.7</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78.8</a:t>
                      </a:r>
                    </a:p>
                  </a:txBody>
                  <a:tcPr marT="72000" marB="72000" anchor="ct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bl>
          </a:graphicData>
        </a:graphic>
      </p:graphicFrame>
      <p:graphicFrame>
        <p:nvGraphicFramePr>
          <p:cNvPr id="4" name="Content Placeholder 3">
            <a:extLst>
              <a:ext uri="{FF2B5EF4-FFF2-40B4-BE49-F238E27FC236}">
                <a16:creationId xmlns:a16="http://schemas.microsoft.com/office/drawing/2014/main" id="{BEE9987A-818E-4654-9D53-E618E09412DF}"/>
              </a:ext>
            </a:extLst>
          </p:cNvPr>
          <p:cNvGraphicFramePr>
            <a:graphicFrameLocks/>
          </p:cNvGraphicFramePr>
          <p:nvPr>
            <p:extLst>
              <p:ext uri="{D42A27DB-BD31-4B8C-83A1-F6EECF244321}">
                <p14:modId xmlns:p14="http://schemas.microsoft.com/office/powerpoint/2010/main" val="755860338"/>
              </p:ext>
            </p:extLst>
          </p:nvPr>
        </p:nvGraphicFramePr>
        <p:xfrm>
          <a:off x="6238875" y="1954524"/>
          <a:ext cx="5571560" cy="2750824"/>
        </p:xfrm>
        <a:graphic>
          <a:graphicData uri="http://schemas.openxmlformats.org/drawingml/2006/table">
            <a:tbl>
              <a:tblPr firstRow="1" bandRow="1">
                <a:tableStyleId>{2D5ABB26-0587-4C30-8999-92F81FD0307C}</a:tableStyleId>
              </a:tblPr>
              <a:tblGrid>
                <a:gridCol w="3071241">
                  <a:extLst>
                    <a:ext uri="{9D8B030D-6E8A-4147-A177-3AD203B41FA5}">
                      <a16:colId xmlns:a16="http://schemas.microsoft.com/office/drawing/2014/main" val="177401018"/>
                    </a:ext>
                  </a:extLst>
                </a:gridCol>
                <a:gridCol w="1036234">
                  <a:extLst>
                    <a:ext uri="{9D8B030D-6E8A-4147-A177-3AD203B41FA5}">
                      <a16:colId xmlns:a16="http://schemas.microsoft.com/office/drawing/2014/main" val="1969543037"/>
                    </a:ext>
                  </a:extLst>
                </a:gridCol>
                <a:gridCol w="1464085">
                  <a:extLst>
                    <a:ext uri="{9D8B030D-6E8A-4147-A177-3AD203B41FA5}">
                      <a16:colId xmlns:a16="http://schemas.microsoft.com/office/drawing/2014/main" val="815448575"/>
                    </a:ext>
                  </a:extLst>
                </a:gridCol>
              </a:tblGrid>
              <a:tr h="675894">
                <a:tc>
                  <a:txBody>
                    <a:bodyPr/>
                    <a:lstStyle/>
                    <a:p>
                      <a:endParaRPr lang="en-US" sz="1600" b="1" dirty="0">
                        <a:solidFill>
                          <a:schemeClr val="bg1"/>
                        </a:solidFill>
                      </a:endParaRP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600" b="1" dirty="0">
                          <a:solidFill>
                            <a:schemeClr val="bg1"/>
                          </a:solidFill>
                        </a:rPr>
                        <a:t>Placebo </a:t>
                      </a:r>
                      <a:br>
                        <a:rPr lang="en-US" sz="1600" b="1" dirty="0">
                          <a:solidFill>
                            <a:schemeClr val="bg1"/>
                          </a:solidFill>
                        </a:rPr>
                      </a:br>
                      <a:r>
                        <a:rPr lang="en-US" sz="1600" b="1" dirty="0">
                          <a:solidFill>
                            <a:schemeClr val="bg1"/>
                          </a:solidFill>
                        </a:rPr>
                        <a:t>(n</a:t>
                      </a:r>
                      <a:r>
                        <a:rPr lang="en-US" sz="1600" b="1" dirty="0">
                          <a:solidFill>
                            <a:schemeClr val="tx1"/>
                          </a:solidFill>
                        </a:rPr>
                        <a:t> </a:t>
                      </a:r>
                      <a:r>
                        <a:rPr lang="en-US" sz="1600" b="1" dirty="0">
                          <a:solidFill>
                            <a:schemeClr val="bg1"/>
                          </a:solidFill>
                        </a:rPr>
                        <a:t>= 81)</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600" b="1" dirty="0">
                          <a:solidFill>
                            <a:schemeClr val="bg1"/>
                          </a:solidFill>
                        </a:rPr>
                        <a:t>Evolocumab (n</a:t>
                      </a:r>
                      <a:r>
                        <a:rPr lang="en-US" sz="1600" b="1" dirty="0">
                          <a:solidFill>
                            <a:schemeClr val="tx1"/>
                          </a:solidFill>
                        </a:rPr>
                        <a:t> </a:t>
                      </a:r>
                      <a:r>
                        <a:rPr lang="en-US" sz="1600" b="1" dirty="0">
                          <a:solidFill>
                            <a:schemeClr val="bg1"/>
                          </a:solidFill>
                        </a:rPr>
                        <a:t>= 80)</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30294244"/>
                  </a:ext>
                </a:extLst>
              </a:tr>
              <a:tr h="414986">
                <a:tc>
                  <a:txBody>
                    <a:bodyPr/>
                    <a:lstStyle/>
                    <a:p>
                      <a:pPr algn="l"/>
                      <a:r>
                        <a:rPr lang="en-US" sz="1600" b="1" dirty="0">
                          <a:solidFill>
                            <a:schemeClr val="bg1"/>
                          </a:solidFill>
                        </a:rPr>
                        <a:t>Minimum FCT (</a:t>
                      </a:r>
                      <a:r>
                        <a:rPr lang="en-AU" sz="1600" b="1" kern="1200" dirty="0">
                          <a:solidFill>
                            <a:schemeClr val="bg1"/>
                          </a:solidFill>
                          <a:effectLst/>
                          <a:latin typeface="+mn-lt"/>
                          <a:ea typeface="+mn-ea"/>
                          <a:cs typeface="+mn-cs"/>
                          <a:sym typeface="Symbol" pitchFamily="2" charset="2"/>
                        </a:rPr>
                        <a:t>μ</a:t>
                      </a:r>
                      <a:r>
                        <a:rPr lang="en-US" sz="1600" b="1" dirty="0">
                          <a:solidFill>
                            <a:schemeClr val="bg1"/>
                          </a:solidFill>
                        </a:rPr>
                        <a:t>m)</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54.6</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56.6</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45036230"/>
                  </a:ext>
                </a:extLst>
              </a:tr>
              <a:tr h="414986">
                <a:tc>
                  <a:txBody>
                    <a:bodyPr/>
                    <a:lstStyle/>
                    <a:p>
                      <a:pPr algn="l"/>
                      <a:r>
                        <a:rPr lang="en-US" sz="1600" b="1" dirty="0">
                          <a:solidFill>
                            <a:schemeClr val="bg1"/>
                          </a:solidFill>
                        </a:rPr>
                        <a:t>Average minimum FCT (</a:t>
                      </a:r>
                      <a:r>
                        <a:rPr lang="en-AU" sz="1600" b="1" kern="1200" dirty="0">
                          <a:solidFill>
                            <a:schemeClr val="bg1"/>
                          </a:solidFill>
                          <a:effectLst/>
                          <a:latin typeface="+mn-lt"/>
                          <a:ea typeface="+mn-ea"/>
                          <a:cs typeface="+mn-cs"/>
                          <a:sym typeface="Symbol" pitchFamily="2" charset="2"/>
                        </a:rPr>
                        <a:t>μ</a:t>
                      </a:r>
                      <a:r>
                        <a:rPr lang="en-US" sz="1600" b="1" dirty="0">
                          <a:solidFill>
                            <a:schemeClr val="bg1"/>
                          </a:solidFill>
                        </a:rPr>
                        <a:t>m)</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133.6</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142.3</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151369640"/>
                  </a:ext>
                </a:extLst>
              </a:tr>
              <a:tr h="414986">
                <a:tc>
                  <a:txBody>
                    <a:bodyPr/>
                    <a:lstStyle/>
                    <a:p>
                      <a:pPr algn="l"/>
                      <a:r>
                        <a:rPr lang="en-US" sz="1600" b="1" dirty="0">
                          <a:solidFill>
                            <a:schemeClr val="bg1"/>
                          </a:solidFill>
                        </a:rPr>
                        <a:t>Maximum lipid arc (</a:t>
                      </a:r>
                      <a:r>
                        <a:rPr lang="en-US" sz="1600" b="1" baseline="30000" dirty="0">
                          <a:solidFill>
                            <a:schemeClr val="bg1"/>
                          </a:solidFill>
                        </a:rPr>
                        <a:t>o</a:t>
                      </a:r>
                      <a:r>
                        <a:rPr lang="en-US" sz="1600" b="1" dirty="0">
                          <a:solidFill>
                            <a:schemeClr val="bg1"/>
                          </a:solidFill>
                        </a:rPr>
                        <a:t>)</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224.8</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230.2</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7309747"/>
                  </a:ext>
                </a:extLst>
              </a:tr>
              <a:tr h="414986">
                <a:tc>
                  <a:txBody>
                    <a:bodyPr/>
                    <a:lstStyle/>
                    <a:p>
                      <a:pPr algn="l"/>
                      <a:r>
                        <a:rPr lang="en-US" sz="1600" b="1" dirty="0">
                          <a:solidFill>
                            <a:schemeClr val="bg1"/>
                          </a:solidFill>
                        </a:rPr>
                        <a:t>FCT &lt; 65 </a:t>
                      </a:r>
                      <a:r>
                        <a:rPr lang="en-AU" sz="1600" b="1" kern="1200" dirty="0">
                          <a:solidFill>
                            <a:schemeClr val="bg1"/>
                          </a:solidFill>
                          <a:effectLst/>
                          <a:latin typeface="+mn-lt"/>
                          <a:ea typeface="+mn-ea"/>
                          <a:cs typeface="+mn-cs"/>
                          <a:sym typeface="Symbol" pitchFamily="2" charset="2"/>
                        </a:rPr>
                        <a:t>μ</a:t>
                      </a:r>
                      <a:r>
                        <a:rPr lang="en-US" sz="1600" b="1" dirty="0">
                          <a:solidFill>
                            <a:schemeClr val="bg1"/>
                          </a:solidFill>
                        </a:rPr>
                        <a:t>m </a:t>
                      </a:r>
                      <a:r>
                        <a:rPr lang="en-US" sz="1600" b="1" kern="1200" dirty="0">
                          <a:solidFill>
                            <a:schemeClr val="bg1"/>
                          </a:solidFill>
                          <a:latin typeface="+mn-lt"/>
                          <a:ea typeface="+mn-ea"/>
                          <a:cs typeface="+mn-cs"/>
                        </a:rPr>
                        <a:t>(%)</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71.6</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77.5</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615339674"/>
                  </a:ext>
                </a:extLst>
              </a:tr>
              <a:tr h="414986">
                <a:tc>
                  <a:txBody>
                    <a:bodyPr/>
                    <a:lstStyle/>
                    <a:p>
                      <a:pPr algn="l"/>
                      <a:r>
                        <a:rPr lang="en-US" sz="1600" b="1" baseline="0" dirty="0">
                          <a:solidFill>
                            <a:schemeClr val="bg1"/>
                          </a:solidFill>
                        </a:rPr>
                        <a:t>LDL-C (mg/dL)</a:t>
                      </a:r>
                      <a:r>
                        <a:rPr lang="en-US" sz="1600" b="1" baseline="30000" dirty="0">
                          <a:solidFill>
                            <a:schemeClr val="bg1"/>
                          </a:solidFill>
                        </a:rPr>
                        <a:t>b</a:t>
                      </a:r>
                      <a:endParaRPr lang="en-US" sz="1600" b="1" baseline="0" dirty="0">
                        <a:solidFill>
                          <a:schemeClr val="bg1"/>
                        </a:solidFill>
                      </a:endParaRP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600" dirty="0">
                          <a:solidFill>
                            <a:sysClr val="windowText" lastClr="000000"/>
                          </a:solidFill>
                        </a:rPr>
                        <a:t>142.1</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600" dirty="0">
                          <a:solidFill>
                            <a:sysClr val="windowText" lastClr="000000"/>
                          </a:solidFill>
                        </a:rPr>
                        <a:t> 140.4</a:t>
                      </a:r>
                    </a:p>
                  </a:txBody>
                  <a:tcPr marT="72000" marB="72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362767045"/>
                  </a:ext>
                </a:extLst>
              </a:tr>
            </a:tbl>
          </a:graphicData>
        </a:graphic>
      </p:graphicFrame>
      <p:sp>
        <p:nvSpPr>
          <p:cNvPr id="6" name="TextBox 5">
            <a:extLst>
              <a:ext uri="{FF2B5EF4-FFF2-40B4-BE49-F238E27FC236}">
                <a16:creationId xmlns:a16="http://schemas.microsoft.com/office/drawing/2014/main" id="{BE619772-FD06-46E4-BB4B-E4848DA335AB}"/>
              </a:ext>
            </a:extLst>
          </p:cNvPr>
          <p:cNvSpPr txBox="1"/>
          <p:nvPr/>
        </p:nvSpPr>
        <p:spPr>
          <a:xfrm>
            <a:off x="833448" y="1590620"/>
            <a:ext cx="4819104" cy="308341"/>
          </a:xfrm>
          <a:prstGeom prst="rect">
            <a:avLst/>
          </a:prstGeom>
          <a:noFill/>
        </p:spPr>
        <p:txBody>
          <a:bodyPr wrap="square" lIns="0" tIns="0" rIns="0" bIns="0" rtlCol="0">
            <a:noAutofit/>
          </a:bodyPr>
          <a:lstStyle/>
          <a:p>
            <a:pPr algn="ctr"/>
            <a:r>
              <a:rPr lang="en-GB" b="1" dirty="0">
                <a:solidFill>
                  <a:schemeClr val="accent1"/>
                </a:solidFill>
              </a:rPr>
              <a:t>Baseline Demographics and Statin Usage</a:t>
            </a:r>
            <a:r>
              <a:rPr lang="en-GB" b="1" baseline="30000" dirty="0">
                <a:solidFill>
                  <a:schemeClr val="accent1"/>
                </a:solidFill>
              </a:rPr>
              <a:t>1,2</a:t>
            </a:r>
            <a:r>
              <a:rPr lang="en-GB" b="1" dirty="0">
                <a:solidFill>
                  <a:schemeClr val="accent1"/>
                </a:solidFill>
              </a:rPr>
              <a:t> </a:t>
            </a:r>
          </a:p>
        </p:txBody>
      </p:sp>
      <p:sp>
        <p:nvSpPr>
          <p:cNvPr id="7" name="TextBox 6">
            <a:extLst>
              <a:ext uri="{FF2B5EF4-FFF2-40B4-BE49-F238E27FC236}">
                <a16:creationId xmlns:a16="http://schemas.microsoft.com/office/drawing/2014/main" id="{B9C20ED9-F962-4FFA-9715-1D6A6CF00B8A}"/>
              </a:ext>
            </a:extLst>
          </p:cNvPr>
          <p:cNvSpPr txBox="1"/>
          <p:nvPr/>
        </p:nvSpPr>
        <p:spPr>
          <a:xfrm>
            <a:off x="7262579" y="1600200"/>
            <a:ext cx="3769512" cy="308341"/>
          </a:xfrm>
          <a:prstGeom prst="rect">
            <a:avLst/>
          </a:prstGeom>
          <a:noFill/>
        </p:spPr>
        <p:txBody>
          <a:bodyPr wrap="square" lIns="0" tIns="0" rIns="0" bIns="0" rtlCol="0">
            <a:noAutofit/>
          </a:bodyPr>
          <a:lstStyle/>
          <a:p>
            <a:pPr algn="ctr"/>
            <a:r>
              <a:rPr lang="en-GB" b="1" dirty="0">
                <a:solidFill>
                  <a:schemeClr val="accent1"/>
                </a:solidFill>
              </a:rPr>
              <a:t>Baseline OCT Measures</a:t>
            </a:r>
            <a:r>
              <a:rPr lang="en-GB" b="1" baseline="30000" dirty="0">
                <a:solidFill>
                  <a:schemeClr val="accent1"/>
                </a:solidFill>
              </a:rPr>
              <a:t>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9CAC67AF-865B-49B2-8B76-FB5681B69323}"/>
              </a:ext>
            </a:extLst>
          </p:cNvPr>
          <p:cNvGraphicFramePr/>
          <p:nvPr>
            <p:extLst>
              <p:ext uri="{D42A27DB-BD31-4B8C-83A1-F6EECF244321}">
                <p14:modId xmlns:p14="http://schemas.microsoft.com/office/powerpoint/2010/main" val="2120142719"/>
              </p:ext>
            </p:extLst>
          </p:nvPr>
        </p:nvGraphicFramePr>
        <p:xfrm>
          <a:off x="722274" y="1575029"/>
          <a:ext cx="5380463" cy="23696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22">
            <a:extLst>
              <a:ext uri="{FF2B5EF4-FFF2-40B4-BE49-F238E27FC236}">
                <a16:creationId xmlns:a16="http://schemas.microsoft.com/office/drawing/2014/main" id="{F325FE5C-8FDA-49F3-B598-3175C2ADEC44}"/>
              </a:ext>
            </a:extLst>
          </p:cNvPr>
          <p:cNvGraphicFramePr/>
          <p:nvPr>
            <p:extLst>
              <p:ext uri="{D42A27DB-BD31-4B8C-83A1-F6EECF244321}">
                <p14:modId xmlns:p14="http://schemas.microsoft.com/office/powerpoint/2010/main" val="1253744662"/>
              </p:ext>
            </p:extLst>
          </p:nvPr>
        </p:nvGraphicFramePr>
        <p:xfrm>
          <a:off x="6609154" y="1575029"/>
          <a:ext cx="5380463" cy="2369634"/>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3">
            <a:extLst>
              <a:ext uri="{FF2B5EF4-FFF2-40B4-BE49-F238E27FC236}">
                <a16:creationId xmlns:a16="http://schemas.microsoft.com/office/drawing/2014/main" id="{506D968A-F4E1-4486-8EEF-CE7D4A377D82}"/>
              </a:ext>
            </a:extLst>
          </p:cNvPr>
          <p:cNvSpPr>
            <a:spLocks noGrp="1"/>
          </p:cNvSpPr>
          <p:nvPr>
            <p:ph type="title"/>
          </p:nvPr>
        </p:nvSpPr>
        <p:spPr/>
        <p:txBody>
          <a:bodyPr/>
          <a:lstStyle/>
          <a:p>
            <a:r>
              <a:rPr lang="en-US" noProof="0" dirty="0"/>
              <a:t>Evolocumab Improved Features of Plaque Stability Compared With Placebo</a:t>
            </a:r>
          </a:p>
        </p:txBody>
      </p:sp>
      <p:sp>
        <p:nvSpPr>
          <p:cNvPr id="2" name="Content Placeholder 1">
            <a:extLst>
              <a:ext uri="{FF2B5EF4-FFF2-40B4-BE49-F238E27FC236}">
                <a16:creationId xmlns:a16="http://schemas.microsoft.com/office/drawing/2014/main" id="{C5E6FCE7-3C7B-44B8-9CA5-1EBEBA800F1E}"/>
              </a:ext>
            </a:extLst>
          </p:cNvPr>
          <p:cNvSpPr>
            <a:spLocks noGrp="1"/>
          </p:cNvSpPr>
          <p:nvPr>
            <p:ph sz="quarter" idx="10"/>
          </p:nvPr>
        </p:nvSpPr>
        <p:spPr>
          <a:xfrm>
            <a:off x="394335" y="5610336"/>
            <a:ext cx="11605578" cy="914289"/>
          </a:xfrm>
        </p:spPr>
        <p:txBody>
          <a:bodyPr/>
          <a:lstStyle/>
          <a:p>
            <a:r>
              <a:rPr lang="en-US" sz="900" noProof="0" dirty="0"/>
              <a:t>FCT</a:t>
            </a:r>
            <a:r>
              <a:rPr lang="en-US" sz="900" dirty="0"/>
              <a:t> is described</a:t>
            </a:r>
            <a:r>
              <a:rPr lang="en-US" sz="900" noProof="0" dirty="0"/>
              <a:t> as the signal-rich region between the lumen and signal-poor necrotic lipid core in OCT; FCT &lt; 65 µm suggests a thin fibrous cap associated with vulnerable plaque.</a:t>
            </a:r>
            <a:r>
              <a:rPr lang="en-US" sz="900" baseline="30000" noProof="0" dirty="0"/>
              <a:t>2,3 </a:t>
            </a:r>
            <a:r>
              <a:rPr lang="en-US" sz="900" noProof="0" dirty="0"/>
              <a:t>Lipid arc is described as the widest arc demarcating a signal-poor region with diffuse borders in OCT. A wide lipid arc (&gt; 90</a:t>
            </a:r>
            <a:r>
              <a:rPr lang="en-US" sz="900" baseline="30000" noProof="0" dirty="0"/>
              <a:t>o</a:t>
            </a:r>
            <a:r>
              <a:rPr lang="en-US" sz="900" noProof="0" dirty="0"/>
              <a:t>) suggests increased lipid </a:t>
            </a:r>
            <a:r>
              <a:rPr lang="en-US" sz="900" noProof="0" dirty="0" err="1"/>
              <a:t>content.</a:t>
            </a:r>
            <a:r>
              <a:rPr lang="en-US" sz="900" baseline="30000" noProof="0" dirty="0" err="1"/>
              <a:t>2</a:t>
            </a:r>
            <a:r>
              <a:rPr lang="en-US" sz="900" baseline="30000" noProof="0" dirty="0"/>
              <a:t> </a:t>
            </a:r>
            <a:r>
              <a:rPr lang="en-US" sz="900" noProof="0" dirty="0"/>
              <a:t>The primary and secondary endpoints were analyzed using ANCOVA.</a:t>
            </a:r>
            <a:r>
              <a:rPr lang="en-US" sz="900" baseline="30000" noProof="0" dirty="0"/>
              <a:t>4</a:t>
            </a:r>
            <a:r>
              <a:rPr lang="en-US" sz="900" noProof="0" dirty="0"/>
              <a:t> </a:t>
            </a:r>
            <a:endParaRPr lang="en-US" sz="900" baseline="30000" noProof="0" dirty="0"/>
          </a:p>
          <a:p>
            <a:r>
              <a:rPr lang="en-US" sz="900" i="1" noProof="0" dirty="0"/>
              <a:t>This trial was not designed to assess a correlation between changes in FCT and cardiovascular events.</a:t>
            </a:r>
          </a:p>
          <a:p>
            <a:r>
              <a:rPr lang="en-US" sz="900" noProof="0" dirty="0"/>
              <a:t>ANCOVA, analysis of covariance; FCT, fibrous cap thickness; LS, least squares; OCT, optical coherence tomography. </a:t>
            </a:r>
            <a:endParaRPr lang="en-US" sz="900" i="1" noProof="0" dirty="0"/>
          </a:p>
          <a:p>
            <a:r>
              <a:rPr lang="en-US" sz="900" noProof="0" dirty="0"/>
              <a:t>1. Nicholls SJ, et al. [published online ahead of print March 16, 2022]. </a:t>
            </a:r>
            <a:r>
              <a:rPr lang="en-US" sz="900" i="1" noProof="0" dirty="0"/>
              <a:t>JACC Cardiovasc Imaging</a:t>
            </a:r>
            <a:r>
              <a:rPr lang="en-US" sz="900" noProof="0" dirty="0"/>
              <a:t>. doi:10.1016/j.jcmg.2022.03.002. 2. </a:t>
            </a:r>
            <a:r>
              <a:rPr lang="en-GB" sz="900" dirty="0"/>
              <a:t>Stefanidis C, et al. </a:t>
            </a:r>
            <a:r>
              <a:rPr lang="en-GB" sz="900" i="1" dirty="0"/>
              <a:t>J Am Heart Assoc</a:t>
            </a:r>
            <a:r>
              <a:rPr lang="en-GB" sz="900" dirty="0"/>
              <a:t>. 2017;6:e005543.</a:t>
            </a:r>
            <a:br>
              <a:rPr lang="en-GB" sz="900" dirty="0"/>
            </a:br>
            <a:r>
              <a:rPr lang="en-GB" sz="900" dirty="0"/>
              <a:t>3. </a:t>
            </a:r>
            <a:r>
              <a:rPr lang="en-US" sz="900" noProof="0" dirty="0" err="1"/>
              <a:t>Komukai</a:t>
            </a:r>
            <a:r>
              <a:rPr lang="en-US" sz="900" noProof="0" dirty="0"/>
              <a:t> K, et al. </a:t>
            </a:r>
            <a:r>
              <a:rPr lang="en-US" sz="900" i="1" noProof="0" dirty="0"/>
              <a:t>J Am Coll </a:t>
            </a:r>
            <a:r>
              <a:rPr lang="en-US" sz="900" i="1" noProof="0" dirty="0" err="1"/>
              <a:t>Cardiol</a:t>
            </a:r>
            <a:r>
              <a:rPr lang="en-US" sz="900" i="1" noProof="0" dirty="0"/>
              <a:t>. </a:t>
            </a:r>
            <a:r>
              <a:rPr lang="en-US" sz="900" noProof="0" dirty="0"/>
              <a:t>2014;64:2207-2217.</a:t>
            </a:r>
            <a:r>
              <a:rPr lang="en-GB" sz="900" dirty="0"/>
              <a:t> 4. </a:t>
            </a:r>
            <a:r>
              <a:rPr lang="en-US" sz="900" noProof="0" dirty="0"/>
              <a:t>Nicholls SJ, et al. </a:t>
            </a:r>
            <a:r>
              <a:rPr lang="en-US" sz="900" i="1" noProof="0" dirty="0"/>
              <a:t>Cardiovasc </a:t>
            </a:r>
            <a:r>
              <a:rPr lang="en-US" sz="900" i="1" noProof="0" dirty="0" err="1"/>
              <a:t>Diagn</a:t>
            </a:r>
            <a:r>
              <a:rPr lang="en-US" sz="900" i="1" noProof="0" dirty="0"/>
              <a:t> </a:t>
            </a:r>
            <a:r>
              <a:rPr lang="en-US" sz="900" i="1" noProof="0" dirty="0" err="1"/>
              <a:t>Ther</a:t>
            </a:r>
            <a:r>
              <a:rPr lang="en-US" sz="900" noProof="0" dirty="0"/>
              <a:t>. 2021;11:120-129.</a:t>
            </a:r>
            <a:r>
              <a:rPr lang="en-GB" sz="900" dirty="0"/>
              <a:t> </a:t>
            </a:r>
            <a:endParaRPr lang="en-US" altLang="en-US" sz="900" noProof="0" dirty="0">
              <a:ea typeface="ＭＳ Ｐゴシック" panose="020B0600070205080204" pitchFamily="34" charset="-128"/>
            </a:endParaRPr>
          </a:p>
        </p:txBody>
      </p:sp>
      <p:sp>
        <p:nvSpPr>
          <p:cNvPr id="38" name="Rectangle 37">
            <a:extLst>
              <a:ext uri="{FF2B5EF4-FFF2-40B4-BE49-F238E27FC236}">
                <a16:creationId xmlns:a16="http://schemas.microsoft.com/office/drawing/2014/main" id="{B2C784CF-7149-407D-B107-41A257DFEFA0}"/>
              </a:ext>
            </a:extLst>
          </p:cNvPr>
          <p:cNvSpPr/>
          <p:nvPr/>
        </p:nvSpPr>
        <p:spPr>
          <a:xfrm>
            <a:off x="367552" y="4305300"/>
            <a:ext cx="5871323" cy="563231"/>
          </a:xfrm>
          <a:prstGeom prst="rect">
            <a:avLst/>
          </a:prstGeom>
        </p:spPr>
        <p:txBody>
          <a:bodyPr wrap="square">
            <a:spAutoFit/>
          </a:bodyPr>
          <a:lstStyle/>
          <a:p>
            <a:pPr>
              <a:lnSpc>
                <a:spcPct val="85000"/>
              </a:lnSpc>
            </a:pPr>
            <a:r>
              <a:rPr lang="en-AU" sz="1200" dirty="0">
                <a:ea typeface="Cambria" panose="02040503050406030204" pitchFamily="18" charset="0"/>
              </a:rPr>
              <a:t>At the end of the study, only 12.5% of patients in the evolocumab group had at least one image with a minimum FCT &lt; 65 </a:t>
            </a:r>
            <a:r>
              <a:rPr lang="el-GR" sz="1200" dirty="0">
                <a:ea typeface="Cambria" panose="02040503050406030204" pitchFamily="18" charset="0"/>
                <a:cs typeface="Times New Roman" panose="02020603050405020304" pitchFamily="18" charset="0"/>
                <a:sym typeface="Symbol" panose="05050102010706020507" pitchFamily="18" charset="2"/>
              </a:rPr>
              <a:t>μ</a:t>
            </a:r>
            <a:r>
              <a:rPr lang="en-AU" sz="1200" dirty="0">
                <a:ea typeface="Cambria" panose="02040503050406030204" pitchFamily="18" charset="0"/>
              </a:rPr>
              <a:t>m, compared with 30.2% of patients in the placebo group; between-group difference </a:t>
            </a:r>
            <a:r>
              <a:rPr lang="en-AU" sz="1200" i="1" dirty="0">
                <a:ea typeface="Cambria" panose="02040503050406030204" pitchFamily="18" charset="0"/>
              </a:rPr>
              <a:t>P </a:t>
            </a:r>
            <a:r>
              <a:rPr lang="en-AU" sz="1200" dirty="0">
                <a:ea typeface="Cambria" panose="02040503050406030204" pitchFamily="18" charset="0"/>
              </a:rPr>
              <a:t>= 0.02 (exploratory endpoint).</a:t>
            </a:r>
            <a:r>
              <a:rPr lang="en-AU" sz="1200" baseline="30000" dirty="0">
                <a:ea typeface="Cambria" panose="02040503050406030204" pitchFamily="18" charset="0"/>
              </a:rPr>
              <a:t>1</a:t>
            </a:r>
          </a:p>
        </p:txBody>
      </p:sp>
      <p:sp>
        <p:nvSpPr>
          <p:cNvPr id="40" name="Rectangle 39">
            <a:extLst>
              <a:ext uri="{FF2B5EF4-FFF2-40B4-BE49-F238E27FC236}">
                <a16:creationId xmlns:a16="http://schemas.microsoft.com/office/drawing/2014/main" id="{50BDE1FD-B6E3-4877-A3F8-F30A4C104B34}"/>
              </a:ext>
            </a:extLst>
          </p:cNvPr>
          <p:cNvSpPr/>
          <p:nvPr/>
        </p:nvSpPr>
        <p:spPr>
          <a:xfrm>
            <a:off x="192088" y="4901329"/>
            <a:ext cx="11807825" cy="640080"/>
          </a:xfrm>
          <a:prstGeom prst="rect">
            <a:avLst/>
          </a:prstGeom>
          <a:solidFill>
            <a:schemeClr val="accent1"/>
          </a:solidFill>
        </p:spPr>
        <p:txBody>
          <a:bodyPr wrap="square" lIns="91440" tIns="91440" rIns="91440" bIns="91440" anchor="ctr">
            <a:spAutoFit/>
          </a:bodyPr>
          <a:lstStyle/>
          <a:p>
            <a:pPr lvl="0" algn="ctr">
              <a:spcBef>
                <a:spcPts val="200"/>
              </a:spcBef>
              <a:defRPr/>
            </a:pPr>
            <a:r>
              <a:rPr lang="en-US" b="1" dirty="0">
                <a:solidFill>
                  <a:schemeClr val="bg1"/>
                </a:solidFill>
              </a:rPr>
              <a:t>Addition of evolocumab to intensive statin therapy nearly doubled the absolute change in minimum FCT and greatly reduced maximum lipid arc compared with maximally tolerated statin therapy alone.</a:t>
            </a:r>
            <a:r>
              <a:rPr lang="en-US" b="1" baseline="30000" dirty="0">
                <a:solidFill>
                  <a:schemeClr val="bg1"/>
                </a:solidFill>
              </a:rPr>
              <a:t>1</a:t>
            </a:r>
          </a:p>
        </p:txBody>
      </p:sp>
      <p:sp>
        <p:nvSpPr>
          <p:cNvPr id="14" name="TextBox 13">
            <a:extLst>
              <a:ext uri="{FF2B5EF4-FFF2-40B4-BE49-F238E27FC236}">
                <a16:creationId xmlns:a16="http://schemas.microsoft.com/office/drawing/2014/main" id="{592A2895-4977-4479-B2CF-3654E74E6DCC}"/>
              </a:ext>
            </a:extLst>
          </p:cNvPr>
          <p:cNvSpPr txBox="1"/>
          <p:nvPr/>
        </p:nvSpPr>
        <p:spPr>
          <a:xfrm>
            <a:off x="381000" y="1313850"/>
            <a:ext cx="5572125" cy="308341"/>
          </a:xfrm>
          <a:prstGeom prst="rect">
            <a:avLst/>
          </a:prstGeom>
          <a:noFill/>
        </p:spPr>
        <p:txBody>
          <a:bodyPr wrap="none" lIns="0" tIns="0" rIns="0" bIns="0" rtlCol="0">
            <a:noAutofit/>
          </a:bodyPr>
          <a:lstStyle/>
          <a:p>
            <a:pPr algn="ctr"/>
            <a:r>
              <a:rPr lang="en-GB" sz="1700" b="1" dirty="0">
                <a:solidFill>
                  <a:schemeClr val="accent1"/>
                </a:solidFill>
              </a:rPr>
              <a:t>HUYGENS Primary Endpoint: Minimum FCT</a:t>
            </a:r>
            <a:r>
              <a:rPr lang="en-GB" sz="1700" b="1" baseline="30000" dirty="0">
                <a:solidFill>
                  <a:schemeClr val="accent1"/>
                </a:solidFill>
              </a:rPr>
              <a:t>1</a:t>
            </a:r>
          </a:p>
        </p:txBody>
      </p:sp>
      <p:sp>
        <p:nvSpPr>
          <p:cNvPr id="15" name="TextBox 14">
            <a:extLst>
              <a:ext uri="{FF2B5EF4-FFF2-40B4-BE49-F238E27FC236}">
                <a16:creationId xmlns:a16="http://schemas.microsoft.com/office/drawing/2014/main" id="{0E2C4BDC-B6C8-447D-ABB6-AFEB3AC70EFA}"/>
              </a:ext>
            </a:extLst>
          </p:cNvPr>
          <p:cNvSpPr txBox="1"/>
          <p:nvPr/>
        </p:nvSpPr>
        <p:spPr>
          <a:xfrm>
            <a:off x="6238875" y="1313850"/>
            <a:ext cx="5581650" cy="308341"/>
          </a:xfrm>
          <a:prstGeom prst="rect">
            <a:avLst/>
          </a:prstGeom>
          <a:noFill/>
        </p:spPr>
        <p:txBody>
          <a:bodyPr wrap="none" lIns="0" tIns="0" rIns="0" bIns="0" rtlCol="0">
            <a:noAutofit/>
          </a:bodyPr>
          <a:lstStyle/>
          <a:p>
            <a:pPr algn="ctr"/>
            <a:r>
              <a:rPr lang="en-GB" sz="1700" b="1" dirty="0">
                <a:solidFill>
                  <a:schemeClr val="accent1"/>
                </a:solidFill>
              </a:rPr>
              <a:t>HUYGENS Secondary Endpoint: Maximum Lipid Arc</a:t>
            </a:r>
            <a:r>
              <a:rPr lang="en-GB" sz="1700" b="1" baseline="30000" dirty="0">
                <a:solidFill>
                  <a:schemeClr val="accent1"/>
                </a:solidFill>
              </a:rPr>
              <a:t>1</a:t>
            </a:r>
          </a:p>
        </p:txBody>
      </p:sp>
      <p:grpSp>
        <p:nvGrpSpPr>
          <p:cNvPr id="7" name="Group 6">
            <a:extLst>
              <a:ext uri="{FF2B5EF4-FFF2-40B4-BE49-F238E27FC236}">
                <a16:creationId xmlns:a16="http://schemas.microsoft.com/office/drawing/2014/main" id="{F4BCB52C-25E3-4631-90AE-321F131B4BAC}"/>
              </a:ext>
            </a:extLst>
          </p:cNvPr>
          <p:cNvGrpSpPr/>
          <p:nvPr/>
        </p:nvGrpSpPr>
        <p:grpSpPr>
          <a:xfrm>
            <a:off x="446513" y="3956507"/>
            <a:ext cx="5123521" cy="249299"/>
            <a:chOff x="446513" y="4217014"/>
            <a:chExt cx="5123521" cy="249299"/>
          </a:xfrm>
        </p:grpSpPr>
        <p:sp>
          <p:nvSpPr>
            <p:cNvPr id="19" name="TextBox 18">
              <a:extLst>
                <a:ext uri="{FF2B5EF4-FFF2-40B4-BE49-F238E27FC236}">
                  <a16:creationId xmlns:a16="http://schemas.microsoft.com/office/drawing/2014/main" id="{E4BD941D-CEF6-45CA-9648-037CFD19AD76}"/>
                </a:ext>
              </a:extLst>
            </p:cNvPr>
            <p:cNvSpPr txBox="1"/>
            <p:nvPr/>
          </p:nvSpPr>
          <p:spPr>
            <a:xfrm>
              <a:off x="446513" y="4217014"/>
              <a:ext cx="1772579" cy="249299"/>
            </a:xfrm>
            <a:prstGeom prst="rect">
              <a:avLst/>
            </a:prstGeom>
            <a:noFill/>
          </p:spPr>
          <p:txBody>
            <a:bodyPr wrap="square" rtlCol="0">
              <a:spAutoFit/>
            </a:bodyPr>
            <a:lstStyle/>
            <a:p>
              <a:pPr>
                <a:lnSpc>
                  <a:spcPct val="85000"/>
                </a:lnSpc>
                <a:spcBef>
                  <a:spcPts val="600"/>
                </a:spcBef>
              </a:pPr>
              <a:r>
                <a:rPr lang="en-US" sz="1200" b="1" dirty="0"/>
                <a:t>Baseline FCT:</a:t>
              </a:r>
            </a:p>
          </p:txBody>
        </p:sp>
        <p:sp>
          <p:nvSpPr>
            <p:cNvPr id="20" name="TextBox 19">
              <a:extLst>
                <a:ext uri="{FF2B5EF4-FFF2-40B4-BE49-F238E27FC236}">
                  <a16:creationId xmlns:a16="http://schemas.microsoft.com/office/drawing/2014/main" id="{9526D3D5-3A3E-4D82-BBF0-5E4BAA115D68}"/>
                </a:ext>
              </a:extLst>
            </p:cNvPr>
            <p:cNvSpPr txBox="1"/>
            <p:nvPr/>
          </p:nvSpPr>
          <p:spPr>
            <a:xfrm>
              <a:off x="1427821" y="4217014"/>
              <a:ext cx="1772579" cy="249299"/>
            </a:xfrm>
            <a:prstGeom prst="rect">
              <a:avLst/>
            </a:prstGeom>
            <a:noFill/>
          </p:spPr>
          <p:txBody>
            <a:bodyPr wrap="square" rtlCol="0">
              <a:spAutoFit/>
            </a:bodyPr>
            <a:lstStyle/>
            <a:p>
              <a:pPr algn="ctr">
                <a:lnSpc>
                  <a:spcPct val="85000"/>
                </a:lnSpc>
                <a:spcBef>
                  <a:spcPts val="600"/>
                </a:spcBef>
              </a:pPr>
              <a:r>
                <a:rPr lang="en-US" sz="1200" b="1" dirty="0"/>
                <a:t>54.6</a:t>
              </a:r>
              <a:r>
                <a:rPr lang="en-AU" sz="1200" b="1" dirty="0">
                  <a:sym typeface="Symbol" pitchFamily="2" charset="2"/>
                </a:rPr>
                <a:t> </a:t>
              </a:r>
              <a:r>
                <a:rPr lang="el-GR" sz="1200" b="1">
                  <a:sym typeface="Symbol" pitchFamily="2" charset="2"/>
                </a:rPr>
                <a:t>μ</a:t>
              </a:r>
              <a:r>
                <a:rPr lang="en-US" sz="1200" b="1" dirty="0"/>
                <a:t>m</a:t>
              </a:r>
            </a:p>
          </p:txBody>
        </p:sp>
        <p:sp>
          <p:nvSpPr>
            <p:cNvPr id="21" name="TextBox 20">
              <a:extLst>
                <a:ext uri="{FF2B5EF4-FFF2-40B4-BE49-F238E27FC236}">
                  <a16:creationId xmlns:a16="http://schemas.microsoft.com/office/drawing/2014/main" id="{22D475A1-2A51-4CE6-B59F-C813CEB2F6E7}"/>
                </a:ext>
              </a:extLst>
            </p:cNvPr>
            <p:cNvSpPr txBox="1"/>
            <p:nvPr/>
          </p:nvSpPr>
          <p:spPr>
            <a:xfrm>
              <a:off x="3797455" y="4217014"/>
              <a:ext cx="1772579" cy="249299"/>
            </a:xfrm>
            <a:prstGeom prst="rect">
              <a:avLst/>
            </a:prstGeom>
            <a:noFill/>
          </p:spPr>
          <p:txBody>
            <a:bodyPr wrap="square" rtlCol="0">
              <a:spAutoFit/>
            </a:bodyPr>
            <a:lstStyle/>
            <a:p>
              <a:pPr algn="ctr">
                <a:lnSpc>
                  <a:spcPct val="85000"/>
                </a:lnSpc>
                <a:spcBef>
                  <a:spcPts val="600"/>
                </a:spcBef>
              </a:pPr>
              <a:r>
                <a:rPr lang="en-US" sz="1200" b="1" dirty="0"/>
                <a:t>56.6</a:t>
              </a:r>
              <a:r>
                <a:rPr lang="en-AU" sz="1200" b="1" dirty="0">
                  <a:sym typeface="Symbol" pitchFamily="2" charset="2"/>
                </a:rPr>
                <a:t> </a:t>
              </a:r>
              <a:r>
                <a:rPr lang="el-GR" sz="1200" b="1">
                  <a:sym typeface="Symbol" pitchFamily="2" charset="2"/>
                </a:rPr>
                <a:t>μ</a:t>
              </a:r>
              <a:r>
                <a:rPr lang="en-US" sz="1200" b="1" dirty="0"/>
                <a:t>m</a:t>
              </a:r>
            </a:p>
          </p:txBody>
        </p:sp>
      </p:grpSp>
      <p:grpSp>
        <p:nvGrpSpPr>
          <p:cNvPr id="24" name="Group 23">
            <a:extLst>
              <a:ext uri="{FF2B5EF4-FFF2-40B4-BE49-F238E27FC236}">
                <a16:creationId xmlns:a16="http://schemas.microsoft.com/office/drawing/2014/main" id="{9629ECC7-1D80-4315-8F57-5E2B7E75B8A9}"/>
              </a:ext>
            </a:extLst>
          </p:cNvPr>
          <p:cNvGrpSpPr/>
          <p:nvPr/>
        </p:nvGrpSpPr>
        <p:grpSpPr>
          <a:xfrm>
            <a:off x="6178440" y="3956507"/>
            <a:ext cx="5268949" cy="249299"/>
            <a:chOff x="301085" y="4217014"/>
            <a:chExt cx="5268949" cy="249299"/>
          </a:xfrm>
        </p:grpSpPr>
        <p:sp>
          <p:nvSpPr>
            <p:cNvPr id="25" name="TextBox 24">
              <a:extLst>
                <a:ext uri="{FF2B5EF4-FFF2-40B4-BE49-F238E27FC236}">
                  <a16:creationId xmlns:a16="http://schemas.microsoft.com/office/drawing/2014/main" id="{E06775CB-0B3A-4768-9368-399A45DE0C6B}"/>
                </a:ext>
              </a:extLst>
            </p:cNvPr>
            <p:cNvSpPr txBox="1"/>
            <p:nvPr/>
          </p:nvSpPr>
          <p:spPr>
            <a:xfrm>
              <a:off x="301085" y="4217014"/>
              <a:ext cx="2074126" cy="249299"/>
            </a:xfrm>
            <a:prstGeom prst="rect">
              <a:avLst/>
            </a:prstGeom>
            <a:noFill/>
          </p:spPr>
          <p:txBody>
            <a:bodyPr wrap="square" rtlCol="0">
              <a:spAutoFit/>
            </a:bodyPr>
            <a:lstStyle/>
            <a:p>
              <a:pPr>
                <a:lnSpc>
                  <a:spcPct val="85000"/>
                </a:lnSpc>
                <a:spcBef>
                  <a:spcPts val="600"/>
                </a:spcBef>
              </a:pPr>
              <a:r>
                <a:rPr lang="en-US" sz="1200" b="1" dirty="0"/>
                <a:t>Baseline max lipid arc:</a:t>
              </a:r>
            </a:p>
          </p:txBody>
        </p:sp>
        <p:sp>
          <p:nvSpPr>
            <p:cNvPr id="26" name="TextBox 25">
              <a:extLst>
                <a:ext uri="{FF2B5EF4-FFF2-40B4-BE49-F238E27FC236}">
                  <a16:creationId xmlns:a16="http://schemas.microsoft.com/office/drawing/2014/main" id="{241ECB2C-AE00-48C5-BD03-53DC6971F481}"/>
                </a:ext>
              </a:extLst>
            </p:cNvPr>
            <p:cNvSpPr txBox="1"/>
            <p:nvPr/>
          </p:nvSpPr>
          <p:spPr>
            <a:xfrm>
              <a:off x="1427821" y="4217014"/>
              <a:ext cx="1772579" cy="249299"/>
            </a:xfrm>
            <a:prstGeom prst="rect">
              <a:avLst/>
            </a:prstGeom>
            <a:noFill/>
          </p:spPr>
          <p:txBody>
            <a:bodyPr wrap="square" rtlCol="0">
              <a:spAutoFit/>
            </a:bodyPr>
            <a:lstStyle/>
            <a:p>
              <a:pPr algn="ctr">
                <a:lnSpc>
                  <a:spcPct val="85000"/>
                </a:lnSpc>
                <a:spcBef>
                  <a:spcPts val="600"/>
                </a:spcBef>
              </a:pPr>
              <a:r>
                <a:rPr lang="en-US" sz="1200" b="1" dirty="0"/>
                <a:t>224.8°</a:t>
              </a:r>
            </a:p>
          </p:txBody>
        </p:sp>
        <p:sp>
          <p:nvSpPr>
            <p:cNvPr id="28" name="TextBox 27">
              <a:extLst>
                <a:ext uri="{FF2B5EF4-FFF2-40B4-BE49-F238E27FC236}">
                  <a16:creationId xmlns:a16="http://schemas.microsoft.com/office/drawing/2014/main" id="{23B6EBD0-84AE-4E21-B2EC-B8673EA7A644}"/>
                </a:ext>
              </a:extLst>
            </p:cNvPr>
            <p:cNvSpPr txBox="1"/>
            <p:nvPr/>
          </p:nvSpPr>
          <p:spPr>
            <a:xfrm>
              <a:off x="3797455" y="4217014"/>
              <a:ext cx="1772579" cy="249299"/>
            </a:xfrm>
            <a:prstGeom prst="rect">
              <a:avLst/>
            </a:prstGeom>
            <a:noFill/>
          </p:spPr>
          <p:txBody>
            <a:bodyPr wrap="square" rtlCol="0">
              <a:spAutoFit/>
            </a:bodyPr>
            <a:lstStyle/>
            <a:p>
              <a:pPr algn="ctr">
                <a:lnSpc>
                  <a:spcPct val="85000"/>
                </a:lnSpc>
                <a:spcBef>
                  <a:spcPts val="600"/>
                </a:spcBef>
              </a:pPr>
              <a:r>
                <a:rPr lang="en-US" sz="1200" b="1" dirty="0"/>
                <a:t>230.2°</a:t>
              </a:r>
            </a:p>
          </p:txBody>
        </p:sp>
      </p:grpSp>
      <p:sp>
        <p:nvSpPr>
          <p:cNvPr id="30" name="TextBox 29">
            <a:extLst>
              <a:ext uri="{FF2B5EF4-FFF2-40B4-BE49-F238E27FC236}">
                <a16:creationId xmlns:a16="http://schemas.microsoft.com/office/drawing/2014/main" id="{846EBB23-A78E-4EB9-96CB-436D986A14AF}"/>
              </a:ext>
            </a:extLst>
          </p:cNvPr>
          <p:cNvSpPr txBox="1"/>
          <p:nvPr/>
        </p:nvSpPr>
        <p:spPr>
          <a:xfrm rot="16200000">
            <a:off x="-400768" y="2396705"/>
            <a:ext cx="1948191" cy="537135"/>
          </a:xfrm>
          <a:prstGeom prst="rect">
            <a:avLst/>
          </a:prstGeom>
          <a:noFill/>
        </p:spPr>
        <p:txBody>
          <a:bodyPr wrap="square" rtlCol="0">
            <a:spAutoFit/>
          </a:bodyPr>
          <a:lstStyle/>
          <a:p>
            <a:pPr algn="ctr">
              <a:lnSpc>
                <a:spcPts val="1800"/>
              </a:lnSpc>
              <a:spcBef>
                <a:spcPts val="600"/>
              </a:spcBef>
            </a:pPr>
            <a:r>
              <a:rPr lang="en-US" sz="1400" b="1" dirty="0"/>
              <a:t>LS mean change in FCT (</a:t>
            </a:r>
            <a:r>
              <a:rPr lang="el-GR" sz="1400" b="1">
                <a:sym typeface="Symbol" pitchFamily="2" charset="2"/>
              </a:rPr>
              <a:t>μ</a:t>
            </a:r>
            <a:r>
              <a:rPr lang="en-US" sz="1400" b="1" dirty="0"/>
              <a:t>m) </a:t>
            </a:r>
          </a:p>
        </p:txBody>
      </p:sp>
      <p:sp>
        <p:nvSpPr>
          <p:cNvPr id="31" name="TextBox 30">
            <a:extLst>
              <a:ext uri="{FF2B5EF4-FFF2-40B4-BE49-F238E27FC236}">
                <a16:creationId xmlns:a16="http://schemas.microsoft.com/office/drawing/2014/main" id="{6A33BF6B-224E-4DC5-99AD-CDCCE9299D1D}"/>
              </a:ext>
            </a:extLst>
          </p:cNvPr>
          <p:cNvSpPr txBox="1"/>
          <p:nvPr/>
        </p:nvSpPr>
        <p:spPr>
          <a:xfrm rot="16200000">
            <a:off x="5280623" y="2308899"/>
            <a:ext cx="2284736" cy="537135"/>
          </a:xfrm>
          <a:prstGeom prst="rect">
            <a:avLst/>
          </a:prstGeom>
          <a:noFill/>
        </p:spPr>
        <p:txBody>
          <a:bodyPr wrap="square" rtlCol="0">
            <a:spAutoFit/>
          </a:bodyPr>
          <a:lstStyle/>
          <a:p>
            <a:pPr algn="ctr">
              <a:lnSpc>
                <a:spcPts val="1800"/>
              </a:lnSpc>
              <a:spcBef>
                <a:spcPts val="600"/>
              </a:spcBef>
            </a:pPr>
            <a:r>
              <a:rPr lang="en-US" sz="1400" b="1" dirty="0"/>
              <a:t>LS mean change in </a:t>
            </a:r>
            <a:br>
              <a:rPr lang="en-US" sz="1400" b="1" dirty="0"/>
            </a:br>
            <a:r>
              <a:rPr lang="en-US" sz="1400" b="1" dirty="0"/>
              <a:t>lipid arc (°)</a:t>
            </a:r>
          </a:p>
        </p:txBody>
      </p:sp>
      <p:sp>
        <p:nvSpPr>
          <p:cNvPr id="32" name="TextBox 31">
            <a:extLst>
              <a:ext uri="{FF2B5EF4-FFF2-40B4-BE49-F238E27FC236}">
                <a16:creationId xmlns:a16="http://schemas.microsoft.com/office/drawing/2014/main" id="{FEC33C58-B8AF-41BA-AFE7-D3EB2DCF9550}"/>
              </a:ext>
            </a:extLst>
          </p:cNvPr>
          <p:cNvSpPr txBox="1"/>
          <p:nvPr/>
        </p:nvSpPr>
        <p:spPr>
          <a:xfrm>
            <a:off x="8969285" y="2891428"/>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0.04</a:t>
            </a:r>
          </a:p>
        </p:txBody>
      </p:sp>
      <p:sp>
        <p:nvSpPr>
          <p:cNvPr id="33" name="TextBox 32">
            <a:extLst>
              <a:ext uri="{FF2B5EF4-FFF2-40B4-BE49-F238E27FC236}">
                <a16:creationId xmlns:a16="http://schemas.microsoft.com/office/drawing/2014/main" id="{5E4C7169-3DB1-430D-9694-954A065F9D05}"/>
              </a:ext>
            </a:extLst>
          </p:cNvPr>
          <p:cNvSpPr txBox="1"/>
          <p:nvPr/>
        </p:nvSpPr>
        <p:spPr>
          <a:xfrm>
            <a:off x="3009451" y="2670738"/>
            <a:ext cx="843949"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0.015</a:t>
            </a:r>
          </a:p>
        </p:txBody>
      </p:sp>
      <p:sp>
        <p:nvSpPr>
          <p:cNvPr id="3" name="TextBox 2">
            <a:extLst>
              <a:ext uri="{FF2B5EF4-FFF2-40B4-BE49-F238E27FC236}">
                <a16:creationId xmlns:a16="http://schemas.microsoft.com/office/drawing/2014/main" id="{B3B12C30-A571-E545-B05B-17F20EE62B67}"/>
              </a:ext>
            </a:extLst>
          </p:cNvPr>
          <p:cNvSpPr txBox="1"/>
          <p:nvPr/>
        </p:nvSpPr>
        <p:spPr>
          <a:xfrm>
            <a:off x="2707005" y="3649496"/>
            <a:ext cx="799122" cy="224829"/>
          </a:xfrm>
          <a:prstGeom prst="rect">
            <a:avLst/>
          </a:prstGeom>
          <a:noFill/>
        </p:spPr>
        <p:txBody>
          <a:bodyPr wrap="square" lIns="0" tIns="0" rIns="0" bIns="0" rtlCol="0">
            <a:noAutofit/>
          </a:bodyPr>
          <a:lstStyle/>
          <a:p>
            <a:r>
              <a:rPr lang="en-GB" sz="1400" dirty="0"/>
              <a:t>(n = 81)</a:t>
            </a:r>
          </a:p>
        </p:txBody>
      </p:sp>
      <p:sp>
        <p:nvSpPr>
          <p:cNvPr id="29" name="TextBox 28">
            <a:extLst>
              <a:ext uri="{FF2B5EF4-FFF2-40B4-BE49-F238E27FC236}">
                <a16:creationId xmlns:a16="http://schemas.microsoft.com/office/drawing/2014/main" id="{FD3C0352-D01B-3047-A44D-63072A41B840}"/>
              </a:ext>
            </a:extLst>
          </p:cNvPr>
          <p:cNvSpPr txBox="1"/>
          <p:nvPr/>
        </p:nvSpPr>
        <p:spPr>
          <a:xfrm>
            <a:off x="8628263" y="3649496"/>
            <a:ext cx="799122" cy="224829"/>
          </a:xfrm>
          <a:prstGeom prst="rect">
            <a:avLst/>
          </a:prstGeom>
          <a:noFill/>
        </p:spPr>
        <p:txBody>
          <a:bodyPr wrap="square" lIns="0" tIns="0" rIns="0" bIns="0" rtlCol="0">
            <a:noAutofit/>
          </a:bodyPr>
          <a:lstStyle/>
          <a:p>
            <a:r>
              <a:rPr lang="en-GB" sz="1400" dirty="0"/>
              <a:t>(n = 81)</a:t>
            </a:r>
          </a:p>
        </p:txBody>
      </p:sp>
      <p:grpSp>
        <p:nvGrpSpPr>
          <p:cNvPr id="8" name="Group 7">
            <a:extLst>
              <a:ext uri="{FF2B5EF4-FFF2-40B4-BE49-F238E27FC236}">
                <a16:creationId xmlns:a16="http://schemas.microsoft.com/office/drawing/2014/main" id="{84C8D036-BAE2-6244-AAEB-CD476731E36C}"/>
              </a:ext>
            </a:extLst>
          </p:cNvPr>
          <p:cNvGrpSpPr/>
          <p:nvPr/>
        </p:nvGrpSpPr>
        <p:grpSpPr>
          <a:xfrm>
            <a:off x="6683585" y="2248852"/>
            <a:ext cx="315798" cy="1446512"/>
            <a:chOff x="6626435" y="2496502"/>
            <a:chExt cx="315798" cy="1446512"/>
          </a:xfrm>
        </p:grpSpPr>
        <p:sp>
          <p:nvSpPr>
            <p:cNvPr id="5" name="TextBox 4">
              <a:extLst>
                <a:ext uri="{FF2B5EF4-FFF2-40B4-BE49-F238E27FC236}">
                  <a16:creationId xmlns:a16="http://schemas.microsoft.com/office/drawing/2014/main" id="{DB92A7E7-349C-194E-936A-57B7C3387CEF}"/>
                </a:ext>
              </a:extLst>
            </p:cNvPr>
            <p:cNvSpPr txBox="1"/>
            <p:nvPr/>
          </p:nvSpPr>
          <p:spPr>
            <a:xfrm>
              <a:off x="6626435" y="2496502"/>
              <a:ext cx="315798" cy="252827"/>
            </a:xfrm>
            <a:prstGeom prst="rect">
              <a:avLst/>
            </a:prstGeom>
            <a:solidFill>
              <a:schemeClr val="bg1"/>
            </a:solidFill>
          </p:spPr>
          <p:txBody>
            <a:bodyPr wrap="square" lIns="0" tIns="0" rIns="0" bIns="0" rtlCol="0">
              <a:noAutofit/>
            </a:bodyPr>
            <a:lstStyle/>
            <a:p>
              <a:r>
                <a:rPr lang="en-GB" sz="1400" dirty="0"/>
                <a:t>–20</a:t>
              </a:r>
            </a:p>
          </p:txBody>
        </p:sp>
        <p:sp>
          <p:nvSpPr>
            <p:cNvPr id="36" name="TextBox 35">
              <a:extLst>
                <a:ext uri="{FF2B5EF4-FFF2-40B4-BE49-F238E27FC236}">
                  <a16:creationId xmlns:a16="http://schemas.microsoft.com/office/drawing/2014/main" id="{78A557D4-951C-EB44-B8E3-64187B6E0734}"/>
                </a:ext>
              </a:extLst>
            </p:cNvPr>
            <p:cNvSpPr txBox="1"/>
            <p:nvPr/>
          </p:nvSpPr>
          <p:spPr>
            <a:xfrm>
              <a:off x="6626435" y="3093274"/>
              <a:ext cx="315798" cy="252827"/>
            </a:xfrm>
            <a:prstGeom prst="rect">
              <a:avLst/>
            </a:prstGeom>
            <a:solidFill>
              <a:schemeClr val="bg1"/>
            </a:solidFill>
          </p:spPr>
          <p:txBody>
            <a:bodyPr wrap="square" lIns="0" tIns="0" rIns="0" bIns="0" rtlCol="0">
              <a:noAutofit/>
            </a:bodyPr>
            <a:lstStyle/>
            <a:p>
              <a:r>
                <a:rPr lang="en-GB" sz="1400" dirty="0"/>
                <a:t>–40</a:t>
              </a:r>
            </a:p>
          </p:txBody>
        </p:sp>
        <p:sp>
          <p:nvSpPr>
            <p:cNvPr id="37" name="TextBox 36">
              <a:extLst>
                <a:ext uri="{FF2B5EF4-FFF2-40B4-BE49-F238E27FC236}">
                  <a16:creationId xmlns:a16="http://schemas.microsoft.com/office/drawing/2014/main" id="{E6A88887-BC88-C741-9C06-3C95048D2125}"/>
                </a:ext>
              </a:extLst>
            </p:cNvPr>
            <p:cNvSpPr txBox="1"/>
            <p:nvPr/>
          </p:nvSpPr>
          <p:spPr>
            <a:xfrm>
              <a:off x="6626435" y="3690187"/>
              <a:ext cx="315798" cy="252827"/>
            </a:xfrm>
            <a:prstGeom prst="rect">
              <a:avLst/>
            </a:prstGeom>
            <a:solidFill>
              <a:schemeClr val="bg1"/>
            </a:solidFill>
          </p:spPr>
          <p:txBody>
            <a:bodyPr wrap="square" lIns="0" tIns="0" rIns="0" bIns="0" rtlCol="0">
              <a:noAutofit/>
            </a:bodyPr>
            <a:lstStyle/>
            <a:p>
              <a:r>
                <a:rPr lang="en-GB" sz="1400" dirty="0"/>
                <a:t>–60</a:t>
              </a:r>
            </a:p>
          </p:txBody>
        </p:sp>
      </p:grpSp>
      <p:grpSp>
        <p:nvGrpSpPr>
          <p:cNvPr id="12" name="Group 11">
            <a:extLst>
              <a:ext uri="{FF2B5EF4-FFF2-40B4-BE49-F238E27FC236}">
                <a16:creationId xmlns:a16="http://schemas.microsoft.com/office/drawing/2014/main" id="{DC23F5EA-46B6-4081-94A2-8F83700D5402}"/>
              </a:ext>
            </a:extLst>
          </p:cNvPr>
          <p:cNvGrpSpPr/>
          <p:nvPr/>
        </p:nvGrpSpPr>
        <p:grpSpPr>
          <a:xfrm>
            <a:off x="1527800" y="2904717"/>
            <a:ext cx="1653978" cy="307832"/>
            <a:chOff x="1480175" y="3152367"/>
            <a:chExt cx="1653978" cy="307832"/>
          </a:xfrm>
        </p:grpSpPr>
        <p:grpSp>
          <p:nvGrpSpPr>
            <p:cNvPr id="46" name="Group 45">
              <a:extLst>
                <a:ext uri="{FF2B5EF4-FFF2-40B4-BE49-F238E27FC236}">
                  <a16:creationId xmlns:a16="http://schemas.microsoft.com/office/drawing/2014/main" id="{55389971-7FFF-4B05-A444-04C7DD499AC7}"/>
                </a:ext>
              </a:extLst>
            </p:cNvPr>
            <p:cNvGrpSpPr/>
            <p:nvPr/>
          </p:nvGrpSpPr>
          <p:grpSpPr>
            <a:xfrm>
              <a:off x="1480175" y="3152367"/>
              <a:ext cx="1653978" cy="307832"/>
              <a:chOff x="1480175" y="3152367"/>
              <a:chExt cx="1653978" cy="307832"/>
            </a:xfrm>
          </p:grpSpPr>
          <p:sp>
            <p:nvSpPr>
              <p:cNvPr id="47" name="Triangle 151">
                <a:extLst>
                  <a:ext uri="{FF2B5EF4-FFF2-40B4-BE49-F238E27FC236}">
                    <a16:creationId xmlns:a16="http://schemas.microsoft.com/office/drawing/2014/main" id="{8224E8E6-0BF8-48F2-A31A-215119C229DA}"/>
                  </a:ext>
                </a:extLst>
              </p:cNvPr>
              <p:cNvSpPr/>
              <p:nvPr/>
            </p:nvSpPr>
            <p:spPr>
              <a:xfrm>
                <a:off x="1480175" y="3152367"/>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48" name="Triangle 151">
                <a:extLst>
                  <a:ext uri="{FF2B5EF4-FFF2-40B4-BE49-F238E27FC236}">
                    <a16:creationId xmlns:a16="http://schemas.microsoft.com/office/drawing/2014/main" id="{4B73778F-65AA-435A-A7AA-0D559B441534}"/>
                  </a:ext>
                </a:extLst>
              </p:cNvPr>
              <p:cNvSpPr/>
              <p:nvPr/>
            </p:nvSpPr>
            <p:spPr>
              <a:xfrm>
                <a:off x="1480175" y="3152367"/>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52" name="TextBox 51">
              <a:extLst>
                <a:ext uri="{FF2B5EF4-FFF2-40B4-BE49-F238E27FC236}">
                  <a16:creationId xmlns:a16="http://schemas.microsoft.com/office/drawing/2014/main" id="{40AA1292-9C1E-4C90-A93C-A9B9F2E038B1}"/>
                </a:ext>
              </a:extLst>
            </p:cNvPr>
            <p:cNvSpPr txBox="1"/>
            <p:nvPr/>
          </p:nvSpPr>
          <p:spPr>
            <a:xfrm>
              <a:off x="1988807" y="3238974"/>
              <a:ext cx="636714" cy="215444"/>
            </a:xfrm>
            <a:prstGeom prst="rect">
              <a:avLst/>
            </a:prstGeom>
            <a:noFill/>
          </p:spPr>
          <p:txBody>
            <a:bodyPr wrap="none" lIns="91440" tIns="0" rIns="91440" bIns="0" rtlCol="0">
              <a:spAutoFit/>
            </a:bodyPr>
            <a:lstStyle/>
            <a:p>
              <a:pPr algn="ctr"/>
              <a:r>
                <a:rPr lang="en-US" sz="1400" b="1" dirty="0">
                  <a:solidFill>
                    <a:schemeClr val="bg1"/>
                  </a:solidFill>
                </a:rPr>
                <a:t>+21.5</a:t>
              </a:r>
            </a:p>
          </p:txBody>
        </p:sp>
      </p:grpSp>
      <p:grpSp>
        <p:nvGrpSpPr>
          <p:cNvPr id="13" name="Group 12">
            <a:extLst>
              <a:ext uri="{FF2B5EF4-FFF2-40B4-BE49-F238E27FC236}">
                <a16:creationId xmlns:a16="http://schemas.microsoft.com/office/drawing/2014/main" id="{A3DA6310-34D5-4D2F-B203-FCA17D66230F}"/>
              </a:ext>
            </a:extLst>
          </p:cNvPr>
          <p:cNvGrpSpPr/>
          <p:nvPr/>
        </p:nvGrpSpPr>
        <p:grpSpPr>
          <a:xfrm>
            <a:off x="3935103" y="2248852"/>
            <a:ext cx="1653978" cy="307832"/>
            <a:chOff x="3887478" y="2496502"/>
            <a:chExt cx="1653978" cy="307832"/>
          </a:xfrm>
        </p:grpSpPr>
        <p:grpSp>
          <p:nvGrpSpPr>
            <p:cNvPr id="49" name="Group 48">
              <a:extLst>
                <a:ext uri="{FF2B5EF4-FFF2-40B4-BE49-F238E27FC236}">
                  <a16:creationId xmlns:a16="http://schemas.microsoft.com/office/drawing/2014/main" id="{B324BCDE-FB60-44EF-8A9B-39FAA0DDB36F}"/>
                </a:ext>
              </a:extLst>
            </p:cNvPr>
            <p:cNvGrpSpPr/>
            <p:nvPr/>
          </p:nvGrpSpPr>
          <p:grpSpPr>
            <a:xfrm>
              <a:off x="3887478" y="2496502"/>
              <a:ext cx="1653978" cy="307832"/>
              <a:chOff x="3887478" y="2496502"/>
              <a:chExt cx="1653978" cy="307832"/>
            </a:xfrm>
          </p:grpSpPr>
          <p:sp>
            <p:nvSpPr>
              <p:cNvPr id="50" name="Triangle 151">
                <a:extLst>
                  <a:ext uri="{FF2B5EF4-FFF2-40B4-BE49-F238E27FC236}">
                    <a16:creationId xmlns:a16="http://schemas.microsoft.com/office/drawing/2014/main" id="{C247081B-894E-4ADC-8439-19BF43702286}"/>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51" name="Triangle 151">
                <a:extLst>
                  <a:ext uri="{FF2B5EF4-FFF2-40B4-BE49-F238E27FC236}">
                    <a16:creationId xmlns:a16="http://schemas.microsoft.com/office/drawing/2014/main" id="{BDAA0F00-4A4B-4BBE-B391-D37EE560D19C}"/>
                  </a:ext>
                </a:extLst>
              </p:cNvPr>
              <p:cNvSpPr/>
              <p:nvPr/>
            </p:nvSpPr>
            <p:spPr>
              <a:xfrm>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53" name="TextBox 52">
              <a:extLst>
                <a:ext uri="{FF2B5EF4-FFF2-40B4-BE49-F238E27FC236}">
                  <a16:creationId xmlns:a16="http://schemas.microsoft.com/office/drawing/2014/main" id="{9EB4BA68-4C02-4BA7-A743-16816F924EC1}"/>
                </a:ext>
              </a:extLst>
            </p:cNvPr>
            <p:cNvSpPr txBox="1"/>
            <p:nvPr/>
          </p:nvSpPr>
          <p:spPr>
            <a:xfrm>
              <a:off x="4396110" y="2582726"/>
              <a:ext cx="636714" cy="215444"/>
            </a:xfrm>
            <a:prstGeom prst="rect">
              <a:avLst/>
            </a:prstGeom>
            <a:noFill/>
          </p:spPr>
          <p:txBody>
            <a:bodyPr wrap="none" lIns="91440" tIns="0" rIns="91440" bIns="0" rtlCol="0">
              <a:spAutoFit/>
            </a:bodyPr>
            <a:lstStyle/>
            <a:p>
              <a:pPr algn="ctr"/>
              <a:r>
                <a:rPr lang="en-US" sz="1400" b="1" dirty="0">
                  <a:solidFill>
                    <a:schemeClr val="bg1"/>
                  </a:solidFill>
                </a:rPr>
                <a:t>+42.7</a:t>
              </a:r>
            </a:p>
          </p:txBody>
        </p:sp>
      </p:grpSp>
      <p:grpSp>
        <p:nvGrpSpPr>
          <p:cNvPr id="58" name="Group 57">
            <a:extLst>
              <a:ext uri="{FF2B5EF4-FFF2-40B4-BE49-F238E27FC236}">
                <a16:creationId xmlns:a16="http://schemas.microsoft.com/office/drawing/2014/main" id="{554C5D5E-4460-4FE7-986E-F54E610119F2}"/>
              </a:ext>
            </a:extLst>
          </p:cNvPr>
          <p:cNvGrpSpPr/>
          <p:nvPr/>
        </p:nvGrpSpPr>
        <p:grpSpPr>
          <a:xfrm flipH="1">
            <a:off x="9832536" y="3178908"/>
            <a:ext cx="1653978" cy="307832"/>
            <a:chOff x="3887478" y="2496502"/>
            <a:chExt cx="1653978" cy="307832"/>
          </a:xfrm>
        </p:grpSpPr>
        <p:grpSp>
          <p:nvGrpSpPr>
            <p:cNvPr id="59" name="Group 58">
              <a:extLst>
                <a:ext uri="{FF2B5EF4-FFF2-40B4-BE49-F238E27FC236}">
                  <a16:creationId xmlns:a16="http://schemas.microsoft.com/office/drawing/2014/main" id="{94985929-A164-4086-BD73-EB054BD2C9B0}"/>
                </a:ext>
              </a:extLst>
            </p:cNvPr>
            <p:cNvGrpSpPr/>
            <p:nvPr/>
          </p:nvGrpSpPr>
          <p:grpSpPr>
            <a:xfrm>
              <a:off x="3887478" y="2496502"/>
              <a:ext cx="1653978" cy="307832"/>
              <a:chOff x="3887478" y="2496502"/>
              <a:chExt cx="1653978" cy="307832"/>
            </a:xfrm>
          </p:grpSpPr>
          <p:sp>
            <p:nvSpPr>
              <p:cNvPr id="61" name="Triangle 151">
                <a:extLst>
                  <a:ext uri="{FF2B5EF4-FFF2-40B4-BE49-F238E27FC236}">
                    <a16:creationId xmlns:a16="http://schemas.microsoft.com/office/drawing/2014/main" id="{BC0E6D31-BBC0-47EB-9515-7BAA751CA158}"/>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62" name="Triangle 151">
                <a:extLst>
                  <a:ext uri="{FF2B5EF4-FFF2-40B4-BE49-F238E27FC236}">
                    <a16:creationId xmlns:a16="http://schemas.microsoft.com/office/drawing/2014/main" id="{1D56D333-959F-4309-A8B6-E142745B2A9B}"/>
                  </a:ext>
                </a:extLst>
              </p:cNvPr>
              <p:cNvSpPr/>
              <p:nvPr/>
            </p:nvSpPr>
            <p:spPr>
              <a:xfrm flipV="1">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60" name="TextBox 59">
              <a:extLst>
                <a:ext uri="{FF2B5EF4-FFF2-40B4-BE49-F238E27FC236}">
                  <a16:creationId xmlns:a16="http://schemas.microsoft.com/office/drawing/2014/main" id="{E9F19B71-C3DD-4393-ABFE-37F7C42B3F4D}"/>
                </a:ext>
              </a:extLst>
            </p:cNvPr>
            <p:cNvSpPr txBox="1"/>
            <p:nvPr/>
          </p:nvSpPr>
          <p:spPr>
            <a:xfrm>
              <a:off x="4398515" y="2516017"/>
              <a:ext cx="631904" cy="215444"/>
            </a:xfrm>
            <a:prstGeom prst="rect">
              <a:avLst/>
            </a:prstGeom>
            <a:noFill/>
          </p:spPr>
          <p:txBody>
            <a:bodyPr wrap="none" lIns="91440" tIns="0" rIns="91440" bIns="0" rtlCol="0">
              <a:spAutoFit/>
            </a:bodyPr>
            <a:lstStyle/>
            <a:p>
              <a:pPr algn="ctr"/>
              <a:r>
                <a:rPr lang="en-US" sz="1400" b="1" dirty="0">
                  <a:solidFill>
                    <a:schemeClr val="bg1"/>
                  </a:solidFill>
                </a:rPr>
                <a:t>–57.5</a:t>
              </a:r>
            </a:p>
          </p:txBody>
        </p:sp>
      </p:grpSp>
      <p:grpSp>
        <p:nvGrpSpPr>
          <p:cNvPr id="63" name="Group 62">
            <a:extLst>
              <a:ext uri="{FF2B5EF4-FFF2-40B4-BE49-F238E27FC236}">
                <a16:creationId xmlns:a16="http://schemas.microsoft.com/office/drawing/2014/main" id="{0ABBB82E-874B-456C-A276-628CF3C5304F}"/>
              </a:ext>
            </a:extLst>
          </p:cNvPr>
          <p:cNvGrpSpPr/>
          <p:nvPr/>
        </p:nvGrpSpPr>
        <p:grpSpPr>
          <a:xfrm flipH="1">
            <a:off x="7463377" y="2384675"/>
            <a:ext cx="1653978" cy="307832"/>
            <a:chOff x="3887478" y="2496502"/>
            <a:chExt cx="1653978" cy="307832"/>
          </a:xfrm>
        </p:grpSpPr>
        <p:grpSp>
          <p:nvGrpSpPr>
            <p:cNvPr id="64" name="Group 63">
              <a:extLst>
                <a:ext uri="{FF2B5EF4-FFF2-40B4-BE49-F238E27FC236}">
                  <a16:creationId xmlns:a16="http://schemas.microsoft.com/office/drawing/2014/main" id="{D18B45EB-ED27-4944-8BCD-7ADD34371098}"/>
                </a:ext>
              </a:extLst>
            </p:cNvPr>
            <p:cNvGrpSpPr/>
            <p:nvPr/>
          </p:nvGrpSpPr>
          <p:grpSpPr>
            <a:xfrm>
              <a:off x="3887478" y="2496502"/>
              <a:ext cx="1653978" cy="307832"/>
              <a:chOff x="3887478" y="2496502"/>
              <a:chExt cx="1653978" cy="307832"/>
            </a:xfrm>
          </p:grpSpPr>
          <p:sp>
            <p:nvSpPr>
              <p:cNvPr id="66" name="Triangle 151">
                <a:extLst>
                  <a:ext uri="{FF2B5EF4-FFF2-40B4-BE49-F238E27FC236}">
                    <a16:creationId xmlns:a16="http://schemas.microsoft.com/office/drawing/2014/main" id="{A3E90421-7ABE-43E6-B0DA-D0EE1A918804}"/>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67" name="Triangle 151">
                <a:extLst>
                  <a:ext uri="{FF2B5EF4-FFF2-40B4-BE49-F238E27FC236}">
                    <a16:creationId xmlns:a16="http://schemas.microsoft.com/office/drawing/2014/main" id="{E8A425CA-E158-4005-9CDA-6A750B982115}"/>
                  </a:ext>
                </a:extLst>
              </p:cNvPr>
              <p:cNvSpPr/>
              <p:nvPr/>
            </p:nvSpPr>
            <p:spPr>
              <a:xfrm flipV="1">
                <a:off x="3887478" y="2496502"/>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65" name="TextBox 64">
              <a:extLst>
                <a:ext uri="{FF2B5EF4-FFF2-40B4-BE49-F238E27FC236}">
                  <a16:creationId xmlns:a16="http://schemas.microsoft.com/office/drawing/2014/main" id="{0C55CB64-FFBA-4D1E-8426-55CB1941324B}"/>
                </a:ext>
              </a:extLst>
            </p:cNvPr>
            <p:cNvSpPr txBox="1"/>
            <p:nvPr/>
          </p:nvSpPr>
          <p:spPr>
            <a:xfrm>
              <a:off x="4398514" y="2516017"/>
              <a:ext cx="631904" cy="215444"/>
            </a:xfrm>
            <a:prstGeom prst="rect">
              <a:avLst/>
            </a:prstGeom>
            <a:noFill/>
          </p:spPr>
          <p:txBody>
            <a:bodyPr wrap="none" lIns="91440" tIns="0" rIns="91440" bIns="0" rtlCol="0">
              <a:spAutoFit/>
            </a:bodyPr>
            <a:lstStyle/>
            <a:p>
              <a:pPr algn="ctr"/>
              <a:r>
                <a:rPr lang="en-US" sz="1400" b="1" dirty="0">
                  <a:solidFill>
                    <a:schemeClr val="bg1"/>
                  </a:solidFill>
                </a:rPr>
                <a:t>–31.4</a:t>
              </a:r>
            </a:p>
          </p:txBody>
        </p:sp>
      </p:grpSp>
      <p:sp>
        <p:nvSpPr>
          <p:cNvPr id="69" name="TextBox 68">
            <a:extLst>
              <a:ext uri="{FF2B5EF4-FFF2-40B4-BE49-F238E27FC236}">
                <a16:creationId xmlns:a16="http://schemas.microsoft.com/office/drawing/2014/main" id="{9C2C5356-330A-4483-BFE1-4B44C2D0AC2A}"/>
              </a:ext>
            </a:extLst>
          </p:cNvPr>
          <p:cNvSpPr txBox="1"/>
          <p:nvPr/>
        </p:nvSpPr>
        <p:spPr>
          <a:xfrm>
            <a:off x="11182982" y="3649496"/>
            <a:ext cx="685800" cy="224829"/>
          </a:xfrm>
          <a:prstGeom prst="rect">
            <a:avLst/>
          </a:prstGeom>
          <a:noFill/>
        </p:spPr>
        <p:txBody>
          <a:bodyPr wrap="square" lIns="0" tIns="0" rIns="0" bIns="0" rtlCol="0">
            <a:noAutofit/>
          </a:bodyPr>
          <a:lstStyle/>
          <a:p>
            <a:r>
              <a:rPr lang="en-GB" sz="1400" dirty="0"/>
              <a:t>(n = 80)</a:t>
            </a:r>
          </a:p>
        </p:txBody>
      </p:sp>
      <p:sp>
        <p:nvSpPr>
          <p:cNvPr id="71" name="TextBox 70">
            <a:extLst>
              <a:ext uri="{FF2B5EF4-FFF2-40B4-BE49-F238E27FC236}">
                <a16:creationId xmlns:a16="http://schemas.microsoft.com/office/drawing/2014/main" id="{2ECFDAC4-EE3B-4741-8880-A316301B9B43}"/>
              </a:ext>
            </a:extLst>
          </p:cNvPr>
          <p:cNvSpPr txBox="1"/>
          <p:nvPr/>
        </p:nvSpPr>
        <p:spPr>
          <a:xfrm>
            <a:off x="5292959" y="3649496"/>
            <a:ext cx="685800" cy="224829"/>
          </a:xfrm>
          <a:prstGeom prst="rect">
            <a:avLst/>
          </a:prstGeom>
          <a:noFill/>
        </p:spPr>
        <p:txBody>
          <a:bodyPr wrap="square" lIns="0" tIns="0" rIns="0" bIns="0" rtlCol="0">
            <a:noAutofit/>
          </a:bodyPr>
          <a:lstStyle/>
          <a:p>
            <a:r>
              <a:rPr lang="en-GB" sz="1400" dirty="0"/>
              <a:t>(n = 80)</a:t>
            </a:r>
          </a:p>
        </p:txBody>
      </p:sp>
    </p:spTree>
    <p:extLst>
      <p:ext uri="{BB962C8B-B14F-4D97-AF65-F5344CB8AC3E}">
        <p14:creationId xmlns:p14="http://schemas.microsoft.com/office/powerpoint/2010/main" val="268139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9CAC67AF-865B-49B2-8B76-FB5681B69323}"/>
              </a:ext>
            </a:extLst>
          </p:cNvPr>
          <p:cNvGraphicFramePr/>
          <p:nvPr>
            <p:extLst>
              <p:ext uri="{D42A27DB-BD31-4B8C-83A1-F6EECF244321}">
                <p14:modId xmlns:p14="http://schemas.microsoft.com/office/powerpoint/2010/main" val="2891467414"/>
              </p:ext>
            </p:extLst>
          </p:nvPr>
        </p:nvGraphicFramePr>
        <p:xfrm>
          <a:off x="674649" y="1831821"/>
          <a:ext cx="5380463" cy="2369634"/>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506D968A-F4E1-4486-8EEF-CE7D4A377D82}"/>
              </a:ext>
            </a:extLst>
          </p:cNvPr>
          <p:cNvSpPr>
            <a:spLocks noGrp="1"/>
          </p:cNvSpPr>
          <p:nvPr>
            <p:ph type="title"/>
          </p:nvPr>
        </p:nvSpPr>
        <p:spPr/>
        <p:txBody>
          <a:bodyPr/>
          <a:lstStyle/>
          <a:p>
            <a:r>
              <a:rPr lang="en-US" noProof="0" dirty="0"/>
              <a:t>Evolocumab Improved Features of Plaque Stability Compared With Placebo</a:t>
            </a:r>
          </a:p>
        </p:txBody>
      </p:sp>
      <p:sp>
        <p:nvSpPr>
          <p:cNvPr id="2" name="Content Placeholder 1">
            <a:extLst>
              <a:ext uri="{FF2B5EF4-FFF2-40B4-BE49-F238E27FC236}">
                <a16:creationId xmlns:a16="http://schemas.microsoft.com/office/drawing/2014/main" id="{C5E6FCE7-3C7B-44B8-9CA5-1EBEBA800F1E}"/>
              </a:ext>
            </a:extLst>
          </p:cNvPr>
          <p:cNvSpPr>
            <a:spLocks noGrp="1"/>
          </p:cNvSpPr>
          <p:nvPr>
            <p:ph sz="quarter" idx="10"/>
          </p:nvPr>
        </p:nvSpPr>
        <p:spPr>
          <a:xfrm>
            <a:off x="394335" y="5742360"/>
            <a:ext cx="11283614" cy="782265"/>
          </a:xfrm>
        </p:spPr>
        <p:txBody>
          <a:bodyPr/>
          <a:lstStyle/>
          <a:p>
            <a:r>
              <a:rPr lang="en-US" sz="1000" noProof="0" dirty="0"/>
              <a:t>The primary and secondary endpoints were analyzed using ANCOVA.</a:t>
            </a:r>
            <a:r>
              <a:rPr lang="en-US" baseline="30000" dirty="0"/>
              <a:t>2</a:t>
            </a:r>
            <a:endParaRPr lang="en-US" sz="1000" i="1" noProof="0" dirty="0"/>
          </a:p>
          <a:p>
            <a:r>
              <a:rPr lang="en-US" sz="1000" i="1" noProof="0" dirty="0"/>
              <a:t>This trial was not designed to assess a correlation between changes in FCT and cardiovascular events.</a:t>
            </a:r>
          </a:p>
          <a:p>
            <a:r>
              <a:rPr lang="en-US" sz="1000" noProof="0" dirty="0"/>
              <a:t>ANCOVA, analysis of covariance; FCT, fibrous cap thickness; LS, least squares.</a:t>
            </a:r>
            <a:endParaRPr lang="en-US" sz="1000" i="1" noProof="0" dirty="0"/>
          </a:p>
          <a:p>
            <a:r>
              <a:rPr lang="en-US" noProof="0" dirty="0"/>
              <a:t>1. Nicholls SJ, et al. [published online ahead of print March 16, 2022]. </a:t>
            </a:r>
            <a:r>
              <a:rPr lang="en-US" i="1" noProof="0" dirty="0"/>
              <a:t>JACC Cardiovasc Imaging</a:t>
            </a:r>
            <a:r>
              <a:rPr lang="en-US" noProof="0" dirty="0"/>
              <a:t>. doi:10.1016/j.jcmg.2022.03.002. </a:t>
            </a:r>
            <a:br>
              <a:rPr lang="en-US" noProof="0" dirty="0"/>
            </a:br>
            <a:r>
              <a:rPr lang="en-US" noProof="0" dirty="0"/>
              <a:t>2. </a:t>
            </a:r>
            <a:r>
              <a:rPr lang="en-US" sz="1000" noProof="0" dirty="0"/>
              <a:t>Nicholls SJ, et al. </a:t>
            </a:r>
            <a:r>
              <a:rPr lang="en-US" sz="1000" i="1" noProof="0" dirty="0"/>
              <a:t>Cardiovasc </a:t>
            </a:r>
            <a:r>
              <a:rPr lang="en-US" sz="1000" i="1" noProof="0" dirty="0" err="1"/>
              <a:t>Diagn</a:t>
            </a:r>
            <a:r>
              <a:rPr lang="en-US" sz="1000" i="1" noProof="0" dirty="0"/>
              <a:t> </a:t>
            </a:r>
            <a:r>
              <a:rPr lang="en-US" sz="1000" i="1" noProof="0" dirty="0" err="1"/>
              <a:t>Ther</a:t>
            </a:r>
            <a:r>
              <a:rPr lang="en-US" sz="1000" noProof="0" dirty="0"/>
              <a:t>. 2021;11:120-129.</a:t>
            </a:r>
          </a:p>
        </p:txBody>
      </p:sp>
      <p:sp>
        <p:nvSpPr>
          <p:cNvPr id="40" name="Rectangle 39">
            <a:extLst>
              <a:ext uri="{FF2B5EF4-FFF2-40B4-BE49-F238E27FC236}">
                <a16:creationId xmlns:a16="http://schemas.microsoft.com/office/drawing/2014/main" id="{50BDE1FD-B6E3-4877-A3F8-F30A4C104B34}"/>
              </a:ext>
            </a:extLst>
          </p:cNvPr>
          <p:cNvSpPr/>
          <p:nvPr/>
        </p:nvSpPr>
        <p:spPr>
          <a:xfrm>
            <a:off x="192088" y="4705350"/>
            <a:ext cx="11807825" cy="914400"/>
          </a:xfrm>
          <a:prstGeom prst="rect">
            <a:avLst/>
          </a:prstGeom>
          <a:solidFill>
            <a:schemeClr val="accent1"/>
          </a:solidFill>
        </p:spPr>
        <p:txBody>
          <a:bodyPr wrap="square" lIns="91440" tIns="91440" rIns="91440" bIns="91440" anchor="ctr">
            <a:spAutoFit/>
          </a:bodyPr>
          <a:lstStyle/>
          <a:p>
            <a:pPr lvl="0" algn="ctr">
              <a:spcBef>
                <a:spcPts val="200"/>
              </a:spcBef>
              <a:defRPr/>
            </a:pPr>
            <a:r>
              <a:rPr lang="en-US" b="1" dirty="0">
                <a:solidFill>
                  <a:schemeClr val="bg1"/>
                </a:solidFill>
              </a:rPr>
              <a:t>Addition of evolocumab to intensive statin therapy nearly doubled the LS mean percentage change in minimum FCT as well as the average minimum FCT for all images compared with maximally tolerated statin therapy alone.</a:t>
            </a:r>
            <a:r>
              <a:rPr lang="en-US" b="1" baseline="30000" dirty="0">
                <a:solidFill>
                  <a:schemeClr val="bg1"/>
                </a:solidFill>
              </a:rPr>
              <a:t>1</a:t>
            </a:r>
          </a:p>
        </p:txBody>
      </p:sp>
      <p:sp>
        <p:nvSpPr>
          <p:cNvPr id="14" name="TextBox 13">
            <a:extLst>
              <a:ext uri="{FF2B5EF4-FFF2-40B4-BE49-F238E27FC236}">
                <a16:creationId xmlns:a16="http://schemas.microsoft.com/office/drawing/2014/main" id="{592A2895-4977-4479-B2CF-3654E74E6DCC}"/>
              </a:ext>
            </a:extLst>
          </p:cNvPr>
          <p:cNvSpPr txBox="1"/>
          <p:nvPr/>
        </p:nvSpPr>
        <p:spPr>
          <a:xfrm>
            <a:off x="380999" y="1347700"/>
            <a:ext cx="5572125" cy="523220"/>
          </a:xfrm>
          <a:prstGeom prst="rect">
            <a:avLst/>
          </a:prstGeom>
          <a:noFill/>
        </p:spPr>
        <p:txBody>
          <a:bodyPr wrap="square" lIns="0" tIns="0" rIns="0" bIns="0" rtlCol="0">
            <a:spAutoFit/>
          </a:bodyPr>
          <a:lstStyle/>
          <a:p>
            <a:pPr algn="ctr"/>
            <a:r>
              <a:rPr lang="en-GB" sz="1700" b="1" dirty="0">
                <a:solidFill>
                  <a:schemeClr val="accent1"/>
                </a:solidFill>
              </a:rPr>
              <a:t>HUYGENS Secondary Endpoint: </a:t>
            </a:r>
          </a:p>
          <a:p>
            <a:pPr algn="ctr"/>
            <a:r>
              <a:rPr lang="en-GB" sz="1700" b="1" dirty="0">
                <a:solidFill>
                  <a:schemeClr val="accent1"/>
                </a:solidFill>
              </a:rPr>
              <a:t>Percentage Change in Minimum FCT</a:t>
            </a:r>
            <a:r>
              <a:rPr lang="en-GB" sz="1700" b="1" baseline="30000" dirty="0">
                <a:solidFill>
                  <a:schemeClr val="accent1"/>
                </a:solidFill>
              </a:rPr>
              <a:t>1</a:t>
            </a:r>
          </a:p>
        </p:txBody>
      </p:sp>
      <p:sp>
        <p:nvSpPr>
          <p:cNvPr id="15" name="TextBox 14">
            <a:extLst>
              <a:ext uri="{FF2B5EF4-FFF2-40B4-BE49-F238E27FC236}">
                <a16:creationId xmlns:a16="http://schemas.microsoft.com/office/drawing/2014/main" id="{0E2C4BDC-B6C8-447D-ABB6-AFEB3AC70EFA}"/>
              </a:ext>
            </a:extLst>
          </p:cNvPr>
          <p:cNvSpPr txBox="1"/>
          <p:nvPr/>
        </p:nvSpPr>
        <p:spPr>
          <a:xfrm>
            <a:off x="6238875" y="1347700"/>
            <a:ext cx="5581650" cy="523220"/>
          </a:xfrm>
          <a:prstGeom prst="rect">
            <a:avLst/>
          </a:prstGeom>
          <a:noFill/>
        </p:spPr>
        <p:txBody>
          <a:bodyPr wrap="square" lIns="0" tIns="0" rIns="0" bIns="0" rtlCol="0">
            <a:spAutoFit/>
          </a:bodyPr>
          <a:lstStyle/>
          <a:p>
            <a:pPr algn="ctr"/>
            <a:r>
              <a:rPr lang="en-GB" sz="1700" b="1" dirty="0">
                <a:solidFill>
                  <a:schemeClr val="accent1"/>
                </a:solidFill>
              </a:rPr>
              <a:t>HUYGENS Secondary Endpoint:</a:t>
            </a:r>
          </a:p>
          <a:p>
            <a:pPr algn="ctr"/>
            <a:r>
              <a:rPr lang="en-GB" sz="1700" b="1" dirty="0">
                <a:solidFill>
                  <a:schemeClr val="accent1"/>
                </a:solidFill>
              </a:rPr>
              <a:t>Average Minimum FCT for All Images</a:t>
            </a:r>
            <a:r>
              <a:rPr lang="en-GB" sz="1700" b="1" baseline="30000" dirty="0">
                <a:solidFill>
                  <a:schemeClr val="accent1"/>
                </a:solidFill>
              </a:rPr>
              <a:t>1</a:t>
            </a:r>
          </a:p>
        </p:txBody>
      </p:sp>
      <p:sp>
        <p:nvSpPr>
          <p:cNvPr id="19" name="TextBox 18">
            <a:extLst>
              <a:ext uri="{FF2B5EF4-FFF2-40B4-BE49-F238E27FC236}">
                <a16:creationId xmlns:a16="http://schemas.microsoft.com/office/drawing/2014/main" id="{E4BD941D-CEF6-45CA-9648-037CFD19AD76}"/>
              </a:ext>
            </a:extLst>
          </p:cNvPr>
          <p:cNvSpPr txBox="1"/>
          <p:nvPr/>
        </p:nvSpPr>
        <p:spPr>
          <a:xfrm>
            <a:off x="446513" y="4184991"/>
            <a:ext cx="1772579" cy="281295"/>
          </a:xfrm>
          <a:prstGeom prst="rect">
            <a:avLst/>
          </a:prstGeom>
          <a:noFill/>
        </p:spPr>
        <p:txBody>
          <a:bodyPr wrap="square" rtlCol="0">
            <a:spAutoFit/>
          </a:bodyPr>
          <a:lstStyle/>
          <a:p>
            <a:pPr>
              <a:lnSpc>
                <a:spcPts val="1500"/>
              </a:lnSpc>
              <a:spcBef>
                <a:spcPts val="600"/>
              </a:spcBef>
            </a:pPr>
            <a:r>
              <a:rPr lang="en-US" sz="1200" b="1" dirty="0"/>
              <a:t>Baseline FCT:</a:t>
            </a:r>
          </a:p>
        </p:txBody>
      </p:sp>
      <p:sp>
        <p:nvSpPr>
          <p:cNvPr id="20" name="TextBox 19">
            <a:extLst>
              <a:ext uri="{FF2B5EF4-FFF2-40B4-BE49-F238E27FC236}">
                <a16:creationId xmlns:a16="http://schemas.microsoft.com/office/drawing/2014/main" id="{9526D3D5-3A3E-4D82-BBF0-5E4BAA115D68}"/>
              </a:ext>
            </a:extLst>
          </p:cNvPr>
          <p:cNvSpPr txBox="1"/>
          <p:nvPr/>
        </p:nvSpPr>
        <p:spPr>
          <a:xfrm>
            <a:off x="1427821" y="4184991"/>
            <a:ext cx="1772579" cy="281295"/>
          </a:xfrm>
          <a:prstGeom prst="rect">
            <a:avLst/>
          </a:prstGeom>
          <a:noFill/>
        </p:spPr>
        <p:txBody>
          <a:bodyPr wrap="square" rtlCol="0">
            <a:spAutoFit/>
          </a:bodyPr>
          <a:lstStyle/>
          <a:p>
            <a:pPr algn="ctr">
              <a:lnSpc>
                <a:spcPts val="1500"/>
              </a:lnSpc>
              <a:spcBef>
                <a:spcPts val="600"/>
              </a:spcBef>
            </a:pPr>
            <a:r>
              <a:rPr lang="en-US" sz="1200" b="1" dirty="0"/>
              <a:t>54.6</a:t>
            </a:r>
            <a:r>
              <a:rPr lang="en-AU" sz="1200" b="1" dirty="0">
                <a:sym typeface="Symbol" pitchFamily="2" charset="2"/>
              </a:rPr>
              <a:t> </a:t>
            </a:r>
            <a:r>
              <a:rPr lang="el-GR" sz="1200" b="1" dirty="0">
                <a:sym typeface="Symbol" pitchFamily="2" charset="2"/>
              </a:rPr>
              <a:t>μ</a:t>
            </a:r>
            <a:r>
              <a:rPr lang="en-US" sz="1200" b="1" dirty="0"/>
              <a:t>m</a:t>
            </a:r>
          </a:p>
        </p:txBody>
      </p:sp>
      <p:sp>
        <p:nvSpPr>
          <p:cNvPr id="21" name="TextBox 20">
            <a:extLst>
              <a:ext uri="{FF2B5EF4-FFF2-40B4-BE49-F238E27FC236}">
                <a16:creationId xmlns:a16="http://schemas.microsoft.com/office/drawing/2014/main" id="{22D475A1-2A51-4CE6-B59F-C813CEB2F6E7}"/>
              </a:ext>
            </a:extLst>
          </p:cNvPr>
          <p:cNvSpPr txBox="1"/>
          <p:nvPr/>
        </p:nvSpPr>
        <p:spPr>
          <a:xfrm>
            <a:off x="3648032" y="4184991"/>
            <a:ext cx="1772579" cy="281295"/>
          </a:xfrm>
          <a:prstGeom prst="rect">
            <a:avLst/>
          </a:prstGeom>
          <a:noFill/>
        </p:spPr>
        <p:txBody>
          <a:bodyPr wrap="square" rtlCol="0">
            <a:spAutoFit/>
          </a:bodyPr>
          <a:lstStyle/>
          <a:p>
            <a:pPr algn="ctr">
              <a:lnSpc>
                <a:spcPts val="1500"/>
              </a:lnSpc>
              <a:spcBef>
                <a:spcPts val="600"/>
              </a:spcBef>
            </a:pPr>
            <a:r>
              <a:rPr lang="en-US" sz="1200" b="1" dirty="0"/>
              <a:t>56.6</a:t>
            </a:r>
            <a:r>
              <a:rPr lang="en-AU" sz="1200" b="1" dirty="0">
                <a:sym typeface="Symbol" pitchFamily="2" charset="2"/>
              </a:rPr>
              <a:t> </a:t>
            </a:r>
            <a:r>
              <a:rPr lang="el-GR" sz="1200" b="1">
                <a:sym typeface="Symbol" pitchFamily="2" charset="2"/>
              </a:rPr>
              <a:t>μ</a:t>
            </a:r>
            <a:r>
              <a:rPr lang="en-US" sz="1200" b="1" dirty="0"/>
              <a:t>m</a:t>
            </a:r>
          </a:p>
        </p:txBody>
      </p:sp>
      <p:graphicFrame>
        <p:nvGraphicFramePr>
          <p:cNvPr id="23" name="Chart 22">
            <a:extLst>
              <a:ext uri="{FF2B5EF4-FFF2-40B4-BE49-F238E27FC236}">
                <a16:creationId xmlns:a16="http://schemas.microsoft.com/office/drawing/2014/main" id="{F325FE5C-8FDA-49F3-B598-3175C2ADEC44}"/>
              </a:ext>
            </a:extLst>
          </p:cNvPr>
          <p:cNvGraphicFramePr/>
          <p:nvPr>
            <p:extLst>
              <p:ext uri="{D42A27DB-BD31-4B8C-83A1-F6EECF244321}">
                <p14:modId xmlns:p14="http://schemas.microsoft.com/office/powerpoint/2010/main" val="2877645726"/>
              </p:ext>
            </p:extLst>
          </p:nvPr>
        </p:nvGraphicFramePr>
        <p:xfrm>
          <a:off x="6606326" y="1831821"/>
          <a:ext cx="5380463" cy="2369634"/>
        </p:xfrm>
        <a:graphic>
          <a:graphicData uri="http://schemas.openxmlformats.org/drawingml/2006/chart">
            <c:chart xmlns:c="http://schemas.openxmlformats.org/drawingml/2006/chart" xmlns:r="http://schemas.openxmlformats.org/officeDocument/2006/relationships" r:id="rId4"/>
          </a:graphicData>
        </a:graphic>
      </p:graphicFrame>
      <p:sp>
        <p:nvSpPr>
          <p:cNvPr id="25" name="TextBox 24">
            <a:extLst>
              <a:ext uri="{FF2B5EF4-FFF2-40B4-BE49-F238E27FC236}">
                <a16:creationId xmlns:a16="http://schemas.microsoft.com/office/drawing/2014/main" id="{E06775CB-0B3A-4768-9368-399A45DE0C6B}"/>
              </a:ext>
            </a:extLst>
          </p:cNvPr>
          <p:cNvSpPr txBox="1"/>
          <p:nvPr/>
        </p:nvSpPr>
        <p:spPr>
          <a:xfrm>
            <a:off x="6232762" y="4184991"/>
            <a:ext cx="1869342" cy="464038"/>
          </a:xfrm>
          <a:prstGeom prst="rect">
            <a:avLst/>
          </a:prstGeom>
          <a:noFill/>
        </p:spPr>
        <p:txBody>
          <a:bodyPr wrap="square" rtlCol="0">
            <a:spAutoFit/>
          </a:bodyPr>
          <a:lstStyle/>
          <a:p>
            <a:pPr>
              <a:lnSpc>
                <a:spcPts val="1500"/>
              </a:lnSpc>
              <a:spcBef>
                <a:spcPts val="600"/>
              </a:spcBef>
            </a:pPr>
            <a:r>
              <a:rPr lang="en-US" sz="1200" b="1" dirty="0"/>
              <a:t>Baseline average minimum FCT:</a:t>
            </a:r>
          </a:p>
        </p:txBody>
      </p:sp>
      <p:sp>
        <p:nvSpPr>
          <p:cNvPr id="26" name="TextBox 25">
            <a:extLst>
              <a:ext uri="{FF2B5EF4-FFF2-40B4-BE49-F238E27FC236}">
                <a16:creationId xmlns:a16="http://schemas.microsoft.com/office/drawing/2014/main" id="{241ECB2C-AE00-48C5-BD03-53DC6971F481}"/>
              </a:ext>
            </a:extLst>
          </p:cNvPr>
          <p:cNvSpPr txBox="1"/>
          <p:nvPr/>
        </p:nvSpPr>
        <p:spPr>
          <a:xfrm>
            <a:off x="7335736" y="4184991"/>
            <a:ext cx="1772579" cy="281295"/>
          </a:xfrm>
          <a:prstGeom prst="rect">
            <a:avLst/>
          </a:prstGeom>
          <a:noFill/>
        </p:spPr>
        <p:txBody>
          <a:bodyPr wrap="square" rtlCol="0">
            <a:spAutoFit/>
          </a:bodyPr>
          <a:lstStyle/>
          <a:p>
            <a:pPr algn="ctr">
              <a:lnSpc>
                <a:spcPts val="1500"/>
              </a:lnSpc>
              <a:spcBef>
                <a:spcPts val="600"/>
              </a:spcBef>
            </a:pPr>
            <a:r>
              <a:rPr lang="en-US" sz="1200" b="1" dirty="0"/>
              <a:t>133.6 µm</a:t>
            </a:r>
          </a:p>
        </p:txBody>
      </p:sp>
      <p:sp>
        <p:nvSpPr>
          <p:cNvPr id="28" name="TextBox 27">
            <a:extLst>
              <a:ext uri="{FF2B5EF4-FFF2-40B4-BE49-F238E27FC236}">
                <a16:creationId xmlns:a16="http://schemas.microsoft.com/office/drawing/2014/main" id="{23B6EBD0-84AE-4E21-B2EC-B8673EA7A644}"/>
              </a:ext>
            </a:extLst>
          </p:cNvPr>
          <p:cNvSpPr txBox="1"/>
          <p:nvPr/>
        </p:nvSpPr>
        <p:spPr>
          <a:xfrm>
            <a:off x="9578111" y="4184991"/>
            <a:ext cx="1772579" cy="281295"/>
          </a:xfrm>
          <a:prstGeom prst="rect">
            <a:avLst/>
          </a:prstGeom>
          <a:noFill/>
        </p:spPr>
        <p:txBody>
          <a:bodyPr wrap="square" rtlCol="0">
            <a:spAutoFit/>
          </a:bodyPr>
          <a:lstStyle/>
          <a:p>
            <a:pPr algn="ctr">
              <a:lnSpc>
                <a:spcPts val="1500"/>
              </a:lnSpc>
              <a:spcBef>
                <a:spcPts val="600"/>
              </a:spcBef>
            </a:pPr>
            <a:r>
              <a:rPr lang="en-US" sz="1200" b="1" dirty="0"/>
              <a:t>142.3 µm</a:t>
            </a:r>
          </a:p>
        </p:txBody>
      </p:sp>
      <p:sp>
        <p:nvSpPr>
          <p:cNvPr id="30" name="TextBox 29">
            <a:extLst>
              <a:ext uri="{FF2B5EF4-FFF2-40B4-BE49-F238E27FC236}">
                <a16:creationId xmlns:a16="http://schemas.microsoft.com/office/drawing/2014/main" id="{846EBB23-A78E-4EB9-96CB-436D986A14AF}"/>
              </a:ext>
            </a:extLst>
          </p:cNvPr>
          <p:cNvSpPr txBox="1"/>
          <p:nvPr/>
        </p:nvSpPr>
        <p:spPr>
          <a:xfrm rot="16200000">
            <a:off x="-312962" y="2565691"/>
            <a:ext cx="1772579" cy="537135"/>
          </a:xfrm>
          <a:prstGeom prst="rect">
            <a:avLst/>
          </a:prstGeom>
          <a:noFill/>
        </p:spPr>
        <p:txBody>
          <a:bodyPr wrap="square" rtlCol="0">
            <a:spAutoFit/>
          </a:bodyPr>
          <a:lstStyle/>
          <a:p>
            <a:pPr algn="ctr">
              <a:lnSpc>
                <a:spcPts val="1800"/>
              </a:lnSpc>
              <a:spcBef>
                <a:spcPts val="600"/>
              </a:spcBef>
            </a:pPr>
            <a:r>
              <a:rPr lang="en-US" sz="1400" b="1" dirty="0"/>
              <a:t>LS mean change in FCT </a:t>
            </a:r>
            <a:r>
              <a:rPr lang="de-AT" sz="1400" b="1" dirty="0"/>
              <a:t>%</a:t>
            </a:r>
            <a:endParaRPr lang="en-US" sz="1400" b="1" dirty="0"/>
          </a:p>
        </p:txBody>
      </p:sp>
      <p:sp>
        <p:nvSpPr>
          <p:cNvPr id="31" name="TextBox 30">
            <a:extLst>
              <a:ext uri="{FF2B5EF4-FFF2-40B4-BE49-F238E27FC236}">
                <a16:creationId xmlns:a16="http://schemas.microsoft.com/office/drawing/2014/main" id="{6A33BF6B-224E-4DC5-99AD-CDCCE9299D1D}"/>
              </a:ext>
            </a:extLst>
          </p:cNvPr>
          <p:cNvSpPr txBox="1"/>
          <p:nvPr/>
        </p:nvSpPr>
        <p:spPr>
          <a:xfrm rot="16200000">
            <a:off x="5296845" y="2565691"/>
            <a:ext cx="2284736" cy="537135"/>
          </a:xfrm>
          <a:prstGeom prst="rect">
            <a:avLst/>
          </a:prstGeom>
          <a:noFill/>
        </p:spPr>
        <p:txBody>
          <a:bodyPr wrap="square" rtlCol="0">
            <a:spAutoFit/>
          </a:bodyPr>
          <a:lstStyle/>
          <a:p>
            <a:pPr algn="ctr">
              <a:lnSpc>
                <a:spcPts val="1800"/>
              </a:lnSpc>
              <a:spcBef>
                <a:spcPts val="600"/>
              </a:spcBef>
            </a:pPr>
            <a:r>
              <a:rPr lang="en-US" sz="1400" b="1" dirty="0"/>
              <a:t>LS mean change </a:t>
            </a:r>
            <a:br>
              <a:rPr lang="en-US" sz="1400" b="1" dirty="0"/>
            </a:br>
            <a:r>
              <a:rPr lang="en-US" sz="1400" b="1" dirty="0"/>
              <a:t>in </a:t>
            </a:r>
            <a:r>
              <a:rPr lang="en-US" sz="1400" b="1"/>
              <a:t>FCT (</a:t>
            </a:r>
            <a:r>
              <a:rPr lang="el-GR" sz="1400" b="1">
                <a:sym typeface="Symbol" pitchFamily="2" charset="2"/>
              </a:rPr>
              <a:t>μ</a:t>
            </a:r>
            <a:r>
              <a:rPr lang="en-US" sz="1400" b="1" dirty="0"/>
              <a:t>m) </a:t>
            </a:r>
          </a:p>
        </p:txBody>
      </p:sp>
      <p:sp>
        <p:nvSpPr>
          <p:cNvPr id="32" name="TextBox 31">
            <a:extLst>
              <a:ext uri="{FF2B5EF4-FFF2-40B4-BE49-F238E27FC236}">
                <a16:creationId xmlns:a16="http://schemas.microsoft.com/office/drawing/2014/main" id="{FEC33C58-B8AF-41BA-AFE7-D3EB2DCF9550}"/>
              </a:ext>
            </a:extLst>
          </p:cNvPr>
          <p:cNvSpPr txBox="1"/>
          <p:nvPr/>
        </p:nvSpPr>
        <p:spPr>
          <a:xfrm>
            <a:off x="8864943" y="2614692"/>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0.02</a:t>
            </a:r>
          </a:p>
        </p:txBody>
      </p:sp>
      <p:sp>
        <p:nvSpPr>
          <p:cNvPr id="33" name="TextBox 32">
            <a:extLst>
              <a:ext uri="{FF2B5EF4-FFF2-40B4-BE49-F238E27FC236}">
                <a16:creationId xmlns:a16="http://schemas.microsoft.com/office/drawing/2014/main" id="{5E4C7169-3DB1-430D-9694-954A065F9D05}"/>
              </a:ext>
            </a:extLst>
          </p:cNvPr>
          <p:cNvSpPr txBox="1"/>
          <p:nvPr/>
        </p:nvSpPr>
        <p:spPr>
          <a:xfrm>
            <a:off x="3004306" y="2591868"/>
            <a:ext cx="758990" cy="249299"/>
          </a:xfrm>
          <a:prstGeom prst="rect">
            <a:avLst/>
          </a:prstGeom>
          <a:noFill/>
        </p:spPr>
        <p:txBody>
          <a:bodyPr wrap="none" rtlCol="0">
            <a:spAutoFit/>
          </a:bodyPr>
          <a:lstStyle/>
          <a:p>
            <a:pPr algn="ctr">
              <a:lnSpc>
                <a:spcPct val="85000"/>
              </a:lnSpc>
              <a:spcBef>
                <a:spcPts val="600"/>
              </a:spcBef>
            </a:pPr>
            <a:r>
              <a:rPr lang="en-US" sz="1200" b="1" i="1" dirty="0"/>
              <a:t>P</a:t>
            </a:r>
            <a:r>
              <a:rPr lang="en-US" sz="1200" b="1" dirty="0"/>
              <a:t> = 0.04</a:t>
            </a:r>
          </a:p>
        </p:txBody>
      </p:sp>
      <p:sp>
        <p:nvSpPr>
          <p:cNvPr id="3" name="TextBox 2">
            <a:extLst>
              <a:ext uri="{FF2B5EF4-FFF2-40B4-BE49-F238E27FC236}">
                <a16:creationId xmlns:a16="http://schemas.microsoft.com/office/drawing/2014/main" id="{B3B12C30-A571-E545-B05B-17F20EE62B67}"/>
              </a:ext>
            </a:extLst>
          </p:cNvPr>
          <p:cNvSpPr txBox="1"/>
          <p:nvPr/>
        </p:nvSpPr>
        <p:spPr>
          <a:xfrm>
            <a:off x="2750944" y="3913454"/>
            <a:ext cx="799122" cy="224829"/>
          </a:xfrm>
          <a:prstGeom prst="rect">
            <a:avLst/>
          </a:prstGeom>
          <a:noFill/>
        </p:spPr>
        <p:txBody>
          <a:bodyPr wrap="square" lIns="0" tIns="0" rIns="0" bIns="0" rtlCol="0">
            <a:noAutofit/>
          </a:bodyPr>
          <a:lstStyle/>
          <a:p>
            <a:r>
              <a:rPr lang="en-GB" sz="1400" dirty="0"/>
              <a:t>(n = 81)</a:t>
            </a:r>
          </a:p>
        </p:txBody>
      </p:sp>
      <p:sp>
        <p:nvSpPr>
          <p:cNvPr id="29" name="TextBox 28">
            <a:extLst>
              <a:ext uri="{FF2B5EF4-FFF2-40B4-BE49-F238E27FC236}">
                <a16:creationId xmlns:a16="http://schemas.microsoft.com/office/drawing/2014/main" id="{FD3C0352-D01B-3047-A44D-63072A41B840}"/>
              </a:ext>
            </a:extLst>
          </p:cNvPr>
          <p:cNvSpPr txBox="1"/>
          <p:nvPr/>
        </p:nvSpPr>
        <p:spPr>
          <a:xfrm>
            <a:off x="8596860" y="3913454"/>
            <a:ext cx="799122" cy="224829"/>
          </a:xfrm>
          <a:prstGeom prst="rect">
            <a:avLst/>
          </a:prstGeom>
          <a:noFill/>
        </p:spPr>
        <p:txBody>
          <a:bodyPr wrap="square" lIns="0" tIns="0" rIns="0" bIns="0" rtlCol="0">
            <a:noAutofit/>
          </a:bodyPr>
          <a:lstStyle/>
          <a:p>
            <a:r>
              <a:rPr lang="en-GB" sz="1400" dirty="0"/>
              <a:t>(n = 81)</a:t>
            </a:r>
          </a:p>
        </p:txBody>
      </p:sp>
      <p:grpSp>
        <p:nvGrpSpPr>
          <p:cNvPr id="47" name="Group 46">
            <a:extLst>
              <a:ext uri="{FF2B5EF4-FFF2-40B4-BE49-F238E27FC236}">
                <a16:creationId xmlns:a16="http://schemas.microsoft.com/office/drawing/2014/main" id="{2BD01367-A670-4CA7-A605-40494114927D}"/>
              </a:ext>
            </a:extLst>
          </p:cNvPr>
          <p:cNvGrpSpPr/>
          <p:nvPr/>
        </p:nvGrpSpPr>
        <p:grpSpPr>
          <a:xfrm>
            <a:off x="1557724" y="3000721"/>
            <a:ext cx="1653978" cy="307832"/>
            <a:chOff x="1480175" y="3152367"/>
            <a:chExt cx="1653978" cy="307832"/>
          </a:xfrm>
        </p:grpSpPr>
        <p:grpSp>
          <p:nvGrpSpPr>
            <p:cNvPr id="48" name="Group 47">
              <a:extLst>
                <a:ext uri="{FF2B5EF4-FFF2-40B4-BE49-F238E27FC236}">
                  <a16:creationId xmlns:a16="http://schemas.microsoft.com/office/drawing/2014/main" id="{DA6A5599-40B8-4578-B127-675227A046D2}"/>
                </a:ext>
              </a:extLst>
            </p:cNvPr>
            <p:cNvGrpSpPr/>
            <p:nvPr/>
          </p:nvGrpSpPr>
          <p:grpSpPr>
            <a:xfrm>
              <a:off x="1480175" y="3152367"/>
              <a:ext cx="1653978" cy="307832"/>
              <a:chOff x="1480175" y="3152367"/>
              <a:chExt cx="1653978" cy="307832"/>
            </a:xfrm>
          </p:grpSpPr>
          <p:sp>
            <p:nvSpPr>
              <p:cNvPr id="50" name="Triangle 151">
                <a:extLst>
                  <a:ext uri="{FF2B5EF4-FFF2-40B4-BE49-F238E27FC236}">
                    <a16:creationId xmlns:a16="http://schemas.microsoft.com/office/drawing/2014/main" id="{1D846B69-6A3C-4F74-B5BE-6A2AB6577586}"/>
                  </a:ext>
                </a:extLst>
              </p:cNvPr>
              <p:cNvSpPr/>
              <p:nvPr/>
            </p:nvSpPr>
            <p:spPr>
              <a:xfrm>
                <a:off x="1480175" y="3152367"/>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51" name="Triangle 151">
                <a:extLst>
                  <a:ext uri="{FF2B5EF4-FFF2-40B4-BE49-F238E27FC236}">
                    <a16:creationId xmlns:a16="http://schemas.microsoft.com/office/drawing/2014/main" id="{19F5DE36-2AEE-440A-8426-FCF62A52AEB3}"/>
                  </a:ext>
                </a:extLst>
              </p:cNvPr>
              <p:cNvSpPr/>
              <p:nvPr/>
            </p:nvSpPr>
            <p:spPr>
              <a:xfrm>
                <a:off x="1480175" y="3152367"/>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9" name="TextBox 48">
              <a:extLst>
                <a:ext uri="{FF2B5EF4-FFF2-40B4-BE49-F238E27FC236}">
                  <a16:creationId xmlns:a16="http://schemas.microsoft.com/office/drawing/2014/main" id="{927109A4-A1F2-49B7-9C1A-81D8DE4F9A69}"/>
                </a:ext>
              </a:extLst>
            </p:cNvPr>
            <p:cNvSpPr txBox="1"/>
            <p:nvPr/>
          </p:nvSpPr>
          <p:spPr>
            <a:xfrm>
              <a:off x="1988807" y="3238974"/>
              <a:ext cx="636714" cy="215444"/>
            </a:xfrm>
            <a:prstGeom prst="rect">
              <a:avLst/>
            </a:prstGeom>
            <a:noFill/>
          </p:spPr>
          <p:txBody>
            <a:bodyPr wrap="none" lIns="91440" tIns="0" rIns="91440" bIns="0" rtlCol="0">
              <a:spAutoFit/>
            </a:bodyPr>
            <a:lstStyle/>
            <a:p>
              <a:pPr algn="ctr"/>
              <a:r>
                <a:rPr lang="en-US" sz="1400" b="1" dirty="0">
                  <a:solidFill>
                    <a:schemeClr val="bg1"/>
                  </a:solidFill>
                </a:rPr>
                <a:t>+44.3</a:t>
              </a:r>
            </a:p>
          </p:txBody>
        </p:sp>
      </p:grpSp>
      <p:grpSp>
        <p:nvGrpSpPr>
          <p:cNvPr id="52" name="Group 51">
            <a:extLst>
              <a:ext uri="{FF2B5EF4-FFF2-40B4-BE49-F238E27FC236}">
                <a16:creationId xmlns:a16="http://schemas.microsoft.com/office/drawing/2014/main" id="{14CF6079-4458-4658-88BF-96649E1055BD}"/>
              </a:ext>
            </a:extLst>
          </p:cNvPr>
          <p:cNvGrpSpPr/>
          <p:nvPr/>
        </p:nvGrpSpPr>
        <p:grpSpPr>
          <a:xfrm>
            <a:off x="3910338" y="2328227"/>
            <a:ext cx="1653978" cy="307832"/>
            <a:chOff x="3887478" y="2496502"/>
            <a:chExt cx="1653978" cy="307832"/>
          </a:xfrm>
        </p:grpSpPr>
        <p:grpSp>
          <p:nvGrpSpPr>
            <p:cNvPr id="53" name="Group 52">
              <a:extLst>
                <a:ext uri="{FF2B5EF4-FFF2-40B4-BE49-F238E27FC236}">
                  <a16:creationId xmlns:a16="http://schemas.microsoft.com/office/drawing/2014/main" id="{C45F12B0-FDAA-4954-8842-AA9EB8E6CF29}"/>
                </a:ext>
              </a:extLst>
            </p:cNvPr>
            <p:cNvGrpSpPr/>
            <p:nvPr/>
          </p:nvGrpSpPr>
          <p:grpSpPr>
            <a:xfrm>
              <a:off x="3887478" y="2496502"/>
              <a:ext cx="1653978" cy="307832"/>
              <a:chOff x="3887478" y="2496502"/>
              <a:chExt cx="1653978" cy="307832"/>
            </a:xfrm>
          </p:grpSpPr>
          <p:sp>
            <p:nvSpPr>
              <p:cNvPr id="55" name="Triangle 151">
                <a:extLst>
                  <a:ext uri="{FF2B5EF4-FFF2-40B4-BE49-F238E27FC236}">
                    <a16:creationId xmlns:a16="http://schemas.microsoft.com/office/drawing/2014/main" id="{3D8365A1-829B-4EBF-9DCF-86FAEA19F092}"/>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56" name="Triangle 151">
                <a:extLst>
                  <a:ext uri="{FF2B5EF4-FFF2-40B4-BE49-F238E27FC236}">
                    <a16:creationId xmlns:a16="http://schemas.microsoft.com/office/drawing/2014/main" id="{061BB193-7A0B-4CB6-BF17-4BEE2D379FFC}"/>
                  </a:ext>
                </a:extLst>
              </p:cNvPr>
              <p:cNvSpPr/>
              <p:nvPr/>
            </p:nvSpPr>
            <p:spPr>
              <a:xfrm>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54" name="TextBox 53">
              <a:extLst>
                <a:ext uri="{FF2B5EF4-FFF2-40B4-BE49-F238E27FC236}">
                  <a16:creationId xmlns:a16="http://schemas.microsoft.com/office/drawing/2014/main" id="{67DCFC77-AC84-40BA-ADAD-2A999F31D126}"/>
                </a:ext>
              </a:extLst>
            </p:cNvPr>
            <p:cNvSpPr txBox="1"/>
            <p:nvPr/>
          </p:nvSpPr>
          <p:spPr>
            <a:xfrm>
              <a:off x="4396110" y="2582726"/>
              <a:ext cx="636714" cy="215444"/>
            </a:xfrm>
            <a:prstGeom prst="rect">
              <a:avLst/>
            </a:prstGeom>
            <a:noFill/>
          </p:spPr>
          <p:txBody>
            <a:bodyPr wrap="none" lIns="91440" tIns="0" rIns="91440" bIns="0" rtlCol="0">
              <a:spAutoFit/>
            </a:bodyPr>
            <a:lstStyle/>
            <a:p>
              <a:pPr algn="ctr"/>
              <a:r>
                <a:rPr lang="en-US" sz="1400" b="1" dirty="0">
                  <a:solidFill>
                    <a:schemeClr val="bg1"/>
                  </a:solidFill>
                </a:rPr>
                <a:t>+81.8</a:t>
              </a:r>
            </a:p>
          </p:txBody>
        </p:sp>
      </p:grpSp>
      <p:grpSp>
        <p:nvGrpSpPr>
          <p:cNvPr id="57" name="Group 56">
            <a:extLst>
              <a:ext uri="{FF2B5EF4-FFF2-40B4-BE49-F238E27FC236}">
                <a16:creationId xmlns:a16="http://schemas.microsoft.com/office/drawing/2014/main" id="{C50DB12D-DEAC-4A4C-ACD2-D0A615D7A0F8}"/>
              </a:ext>
            </a:extLst>
          </p:cNvPr>
          <p:cNvGrpSpPr/>
          <p:nvPr/>
        </p:nvGrpSpPr>
        <p:grpSpPr>
          <a:xfrm>
            <a:off x="9812915" y="2396995"/>
            <a:ext cx="1653978" cy="307832"/>
            <a:chOff x="3887478" y="2496502"/>
            <a:chExt cx="1653978" cy="307832"/>
          </a:xfrm>
        </p:grpSpPr>
        <p:grpSp>
          <p:nvGrpSpPr>
            <p:cNvPr id="58" name="Group 57">
              <a:extLst>
                <a:ext uri="{FF2B5EF4-FFF2-40B4-BE49-F238E27FC236}">
                  <a16:creationId xmlns:a16="http://schemas.microsoft.com/office/drawing/2014/main" id="{89B8D2AB-6CA3-46AA-A9B0-F5A8EB190EAB}"/>
                </a:ext>
              </a:extLst>
            </p:cNvPr>
            <p:cNvGrpSpPr/>
            <p:nvPr/>
          </p:nvGrpSpPr>
          <p:grpSpPr>
            <a:xfrm>
              <a:off x="3887478" y="2496502"/>
              <a:ext cx="1653978" cy="307832"/>
              <a:chOff x="3887478" y="2496502"/>
              <a:chExt cx="1653978" cy="307832"/>
            </a:xfrm>
          </p:grpSpPr>
          <p:sp>
            <p:nvSpPr>
              <p:cNvPr id="60" name="Triangle 151">
                <a:extLst>
                  <a:ext uri="{FF2B5EF4-FFF2-40B4-BE49-F238E27FC236}">
                    <a16:creationId xmlns:a16="http://schemas.microsoft.com/office/drawing/2014/main" id="{0F7BC651-4508-46B0-A1E3-59D8572B4E27}"/>
                  </a:ext>
                </a:extLst>
              </p:cNvPr>
              <p:cNvSpPr/>
              <p:nvPr/>
            </p:nvSpPr>
            <p:spPr>
              <a:xfrm>
                <a:off x="3887478" y="2496502"/>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61" name="Triangle 151">
                <a:extLst>
                  <a:ext uri="{FF2B5EF4-FFF2-40B4-BE49-F238E27FC236}">
                    <a16:creationId xmlns:a16="http://schemas.microsoft.com/office/drawing/2014/main" id="{16EE4881-F1EA-4185-9BA5-7D0BE234A2A7}"/>
                  </a:ext>
                </a:extLst>
              </p:cNvPr>
              <p:cNvSpPr/>
              <p:nvPr/>
            </p:nvSpPr>
            <p:spPr>
              <a:xfrm>
                <a:off x="3887478" y="2496502"/>
                <a:ext cx="1653978" cy="307832"/>
              </a:xfrm>
              <a:prstGeom prst="triangle">
                <a:avLst/>
              </a:prstGeom>
              <a:solidFill>
                <a:srgbClr val="EC701C"/>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59" name="TextBox 58">
              <a:extLst>
                <a:ext uri="{FF2B5EF4-FFF2-40B4-BE49-F238E27FC236}">
                  <a16:creationId xmlns:a16="http://schemas.microsoft.com/office/drawing/2014/main" id="{8A905092-7B61-4E2C-AFCA-8D269D1F2DF5}"/>
                </a:ext>
              </a:extLst>
            </p:cNvPr>
            <p:cNvSpPr txBox="1"/>
            <p:nvPr/>
          </p:nvSpPr>
          <p:spPr>
            <a:xfrm>
              <a:off x="4448208" y="2582726"/>
              <a:ext cx="532518" cy="215444"/>
            </a:xfrm>
            <a:prstGeom prst="rect">
              <a:avLst/>
            </a:prstGeom>
            <a:noFill/>
          </p:spPr>
          <p:txBody>
            <a:bodyPr wrap="none" lIns="91440" tIns="0" rIns="91440" bIns="0" rtlCol="0">
              <a:spAutoFit/>
            </a:bodyPr>
            <a:lstStyle/>
            <a:p>
              <a:pPr algn="ctr"/>
              <a:r>
                <a:rPr lang="en-US" sz="1400" b="1" dirty="0">
                  <a:solidFill>
                    <a:schemeClr val="bg1"/>
                  </a:solidFill>
                </a:rPr>
                <a:t>62.3</a:t>
              </a:r>
            </a:p>
          </p:txBody>
        </p:sp>
      </p:grpSp>
      <p:grpSp>
        <p:nvGrpSpPr>
          <p:cNvPr id="62" name="Group 61">
            <a:extLst>
              <a:ext uri="{FF2B5EF4-FFF2-40B4-BE49-F238E27FC236}">
                <a16:creationId xmlns:a16="http://schemas.microsoft.com/office/drawing/2014/main" id="{6407CD3B-149B-47CC-9BA2-7E8CE9BAB1E7}"/>
              </a:ext>
            </a:extLst>
          </p:cNvPr>
          <p:cNvGrpSpPr/>
          <p:nvPr/>
        </p:nvGrpSpPr>
        <p:grpSpPr>
          <a:xfrm>
            <a:off x="7411162" y="3132469"/>
            <a:ext cx="1653978" cy="307832"/>
            <a:chOff x="1480175" y="3152367"/>
            <a:chExt cx="1653978" cy="307832"/>
          </a:xfrm>
        </p:grpSpPr>
        <p:grpSp>
          <p:nvGrpSpPr>
            <p:cNvPr id="63" name="Group 62">
              <a:extLst>
                <a:ext uri="{FF2B5EF4-FFF2-40B4-BE49-F238E27FC236}">
                  <a16:creationId xmlns:a16="http://schemas.microsoft.com/office/drawing/2014/main" id="{4B17DD52-DED8-4EEC-9490-F152EDE2B493}"/>
                </a:ext>
              </a:extLst>
            </p:cNvPr>
            <p:cNvGrpSpPr/>
            <p:nvPr/>
          </p:nvGrpSpPr>
          <p:grpSpPr>
            <a:xfrm>
              <a:off x="1480175" y="3152367"/>
              <a:ext cx="1653978" cy="307832"/>
              <a:chOff x="1480175" y="3152367"/>
              <a:chExt cx="1653978" cy="307832"/>
            </a:xfrm>
          </p:grpSpPr>
          <p:sp>
            <p:nvSpPr>
              <p:cNvPr id="65" name="Triangle 151">
                <a:extLst>
                  <a:ext uri="{FF2B5EF4-FFF2-40B4-BE49-F238E27FC236}">
                    <a16:creationId xmlns:a16="http://schemas.microsoft.com/office/drawing/2014/main" id="{74E429F7-8AEF-4A4B-B727-64459579BE71}"/>
                  </a:ext>
                </a:extLst>
              </p:cNvPr>
              <p:cNvSpPr/>
              <p:nvPr/>
            </p:nvSpPr>
            <p:spPr>
              <a:xfrm>
                <a:off x="1480175" y="3152367"/>
                <a:ext cx="1653978" cy="307832"/>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66" name="Triangle 151">
                <a:extLst>
                  <a:ext uri="{FF2B5EF4-FFF2-40B4-BE49-F238E27FC236}">
                    <a16:creationId xmlns:a16="http://schemas.microsoft.com/office/drawing/2014/main" id="{8A9E85A6-47EF-4BC4-A72F-00527293D77C}"/>
                  </a:ext>
                </a:extLst>
              </p:cNvPr>
              <p:cNvSpPr/>
              <p:nvPr/>
            </p:nvSpPr>
            <p:spPr>
              <a:xfrm>
                <a:off x="1480175" y="3152367"/>
                <a:ext cx="1653978" cy="307832"/>
              </a:xfrm>
              <a:prstGeom prst="triangle">
                <a:avLst/>
              </a:prstGeom>
              <a:solidFill>
                <a:srgbClr val="00206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64" name="TextBox 63">
              <a:extLst>
                <a:ext uri="{FF2B5EF4-FFF2-40B4-BE49-F238E27FC236}">
                  <a16:creationId xmlns:a16="http://schemas.microsoft.com/office/drawing/2014/main" id="{8DF54AA1-437C-43EC-9AAD-9F22F8D37D50}"/>
                </a:ext>
              </a:extLst>
            </p:cNvPr>
            <p:cNvSpPr txBox="1"/>
            <p:nvPr/>
          </p:nvSpPr>
          <p:spPr>
            <a:xfrm>
              <a:off x="2040905" y="3238974"/>
              <a:ext cx="532518" cy="215444"/>
            </a:xfrm>
            <a:prstGeom prst="rect">
              <a:avLst/>
            </a:prstGeom>
            <a:noFill/>
          </p:spPr>
          <p:txBody>
            <a:bodyPr wrap="none" lIns="91440" tIns="0" rIns="91440" bIns="0" rtlCol="0">
              <a:spAutoFit/>
            </a:bodyPr>
            <a:lstStyle/>
            <a:p>
              <a:pPr algn="ctr"/>
              <a:r>
                <a:rPr lang="en-US" sz="1400" b="1" dirty="0">
                  <a:solidFill>
                    <a:schemeClr val="bg1"/>
                  </a:solidFill>
                </a:rPr>
                <a:t>29.8</a:t>
              </a:r>
            </a:p>
          </p:txBody>
        </p:sp>
      </p:grpSp>
      <p:sp>
        <p:nvSpPr>
          <p:cNvPr id="71" name="TextBox 70">
            <a:extLst>
              <a:ext uri="{FF2B5EF4-FFF2-40B4-BE49-F238E27FC236}">
                <a16:creationId xmlns:a16="http://schemas.microsoft.com/office/drawing/2014/main" id="{C9CC8C4C-50F2-4CE7-9182-E8B223581820}"/>
              </a:ext>
            </a:extLst>
          </p:cNvPr>
          <p:cNvSpPr txBox="1"/>
          <p:nvPr/>
        </p:nvSpPr>
        <p:spPr>
          <a:xfrm>
            <a:off x="11167658" y="3913454"/>
            <a:ext cx="685800" cy="224829"/>
          </a:xfrm>
          <a:prstGeom prst="rect">
            <a:avLst/>
          </a:prstGeom>
          <a:noFill/>
        </p:spPr>
        <p:txBody>
          <a:bodyPr wrap="square" lIns="0" tIns="0" rIns="0" bIns="0" rtlCol="0">
            <a:noAutofit/>
          </a:bodyPr>
          <a:lstStyle/>
          <a:p>
            <a:r>
              <a:rPr lang="en-GB" sz="1400" dirty="0"/>
              <a:t>(n = 80)</a:t>
            </a:r>
          </a:p>
        </p:txBody>
      </p:sp>
      <p:sp>
        <p:nvSpPr>
          <p:cNvPr id="72" name="TextBox 71">
            <a:extLst>
              <a:ext uri="{FF2B5EF4-FFF2-40B4-BE49-F238E27FC236}">
                <a16:creationId xmlns:a16="http://schemas.microsoft.com/office/drawing/2014/main" id="{8CC7C00B-3F89-430D-B925-F53FC339DC1F}"/>
              </a:ext>
            </a:extLst>
          </p:cNvPr>
          <p:cNvSpPr txBox="1"/>
          <p:nvPr/>
        </p:nvSpPr>
        <p:spPr>
          <a:xfrm>
            <a:off x="5272834" y="3913454"/>
            <a:ext cx="685800" cy="224829"/>
          </a:xfrm>
          <a:prstGeom prst="rect">
            <a:avLst/>
          </a:prstGeom>
          <a:noFill/>
        </p:spPr>
        <p:txBody>
          <a:bodyPr wrap="square" lIns="0" tIns="0" rIns="0" bIns="0" rtlCol="0">
            <a:noAutofit/>
          </a:bodyPr>
          <a:lstStyle/>
          <a:p>
            <a:r>
              <a:rPr lang="en-GB" sz="1400" dirty="0"/>
              <a:t>(n = 80)</a:t>
            </a:r>
          </a:p>
        </p:txBody>
      </p:sp>
    </p:spTree>
    <p:extLst>
      <p:ext uri="{BB962C8B-B14F-4D97-AF65-F5344CB8AC3E}">
        <p14:creationId xmlns:p14="http://schemas.microsoft.com/office/powerpoint/2010/main" val="304728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45_11.10.03 AMGEN TEMPLATE" val="X6GgNMMv"/>
  <p:tag name="ARTICULATE_DESIGN_ID_2016 AMGEN CORPORATE TEMPLATE_16X9_INTERNAL (2)" val="YzCSjghT"/>
  <p:tag name="ARTICULATE_DESIGN_ID_44_11.10.03 AMGEN TEMPLATE" val="LbqXwFtg"/>
  <p:tag name="ARTICULATE_DESIGN_ID_3_PCSK9 INHIBITION AND DIABETES UPDATE" val="4v6jynsS"/>
  <p:tag name="ARTICULATE_DESIGN_ID_43_11.10.03 AMGEN TEMPLATE" val="O7U7b1L8"/>
  <p:tag name="ARTICULATE_DESIGN_ID_46_11.10.03 AMGEN TEMPLATE" val="x3B0g9ND"/>
  <p:tag name="ARTICULATE_DESIGN_ID_PCSK9 INHIBITION AND DIABETES UPDATE" val="bM5QVqHA"/>
  <p:tag name="ARTICULATE_DESIGN_ID_47_11.10.03 AMGEN TEMPLATE" val="k39DcZQE"/>
  <p:tag name="ARTICULATE_DESIGN_ID_2_PCSK9 INHIBITION AND DIABETES UPDATE" val="XuPRTv4Y"/>
  <p:tag name="ARTICULATE_DESIGN_ID_48_11.10.03 AMGEN TEMPLATE" val="gf3NcAvr"/>
  <p:tag name="ARTICULATE_SLIDE_COUNT" val="58"/>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mgen Template March 19 2021">
  <a:themeElements>
    <a:clrScheme name="Custom 30">
      <a:dk1>
        <a:sysClr val="windowText" lastClr="000000"/>
      </a:dk1>
      <a:lt1>
        <a:sysClr val="window" lastClr="FFFFFF"/>
      </a:lt1>
      <a:dk2>
        <a:srgbClr val="606060"/>
      </a:dk2>
      <a:lt2>
        <a:srgbClr val="C0C0C0"/>
      </a:lt2>
      <a:accent1>
        <a:srgbClr val="007CC2"/>
      </a:accent1>
      <a:accent2>
        <a:srgbClr val="2CA9A6"/>
      </a:accent2>
      <a:accent3>
        <a:srgbClr val="A6EAE8"/>
      </a:accent3>
      <a:accent4>
        <a:srgbClr val="ADADAD"/>
      </a:accent4>
      <a:accent5>
        <a:srgbClr val="F9C255"/>
      </a:accent5>
      <a:accent6>
        <a:srgbClr val="5DC5FF"/>
      </a:accent6>
      <a:hlink>
        <a:srgbClr val="007CC2"/>
      </a:hlink>
      <a:folHlink>
        <a:srgbClr val="60606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FF00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10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d="http://www.w3.org/2001/XMLSchema" xmlns:xsi="http://www.w3.org/2001/XMLSchema-instance" xmlns="http://www.boldonjames.com/2008/01/sie/internal/label" sislVersion="0" policy="82ad3a63-90ad-4a46-a3cb-757f4658e205" origin="userSelected">
  <element uid="9036a7a1-5a4f-48d3-b24b-dfdab053dac9" value=""/>
  <element uid="03e9b10b-a1f9-4a88-9630-476473f62285" value=""/>
  <element uid="7349a702-6462-4442-88eb-c64cd513835c" value=""/>
</sisl>
</file>

<file path=customXml/item2.xml><?xml version="1.0" encoding="utf-8"?>
<p:properties xmlns:p="http://schemas.microsoft.com/office/2006/metadata/properties" xmlns:xsi="http://www.w3.org/2001/XMLSchema-instance" xmlns:pc="http://schemas.microsoft.com/office/infopath/2007/PartnerControls">
  <documentManagement>
    <TaxCatchAll xmlns="dc2db4f8-0dc0-4834-9a51-1c3a49a46568" xsi:nil="true"/>
    <lcf76f155ced4ddcb4097134ff3c332f xmlns="9cc6da9f-6d81-45c4-89c4-7eb77718b956">
      <Terms xmlns="http://schemas.microsoft.com/office/infopath/2007/PartnerControls"/>
    </lcf76f155ced4ddcb4097134ff3c332f>
    <ArchiverLinkFileType xmlns="9cc6da9f-6d81-45c4-89c4-7eb77718b9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ECCDA1D4E2674448A0902ACE23E2F7F3" ma:contentTypeVersion="2" ma:contentTypeDescription="Create a new document." ma:contentTypeScope="" ma:versionID="3d4760495c6d7caddc613f3f044c5afc">
  <xsd:schema xmlns:xsd="http://www.w3.org/2001/XMLSchema" xmlns:xs="http://www.w3.org/2001/XMLSchema" xmlns:p="http://schemas.microsoft.com/office/2006/metadata/properties" xmlns:ns2="9CC6DA9F-6D81-45C4-89C4-7EB77718B956" xmlns:ns3="42fe046d-86dd-43d2-bdc0-8f834945f3f1" xmlns:ns4="9cc6da9f-6d81-45c4-89c4-7eb77718b956" xmlns:ns5="dc2db4f8-0dc0-4834-9a51-1c3a49a46568" targetNamespace="http://schemas.microsoft.com/office/2006/metadata/properties" ma:root="true" ma:fieldsID="84f5661dd87151aa15536ed85b32b940" ns2:_="" ns3:_="" ns4:_="" ns5:_="">
    <xsd:import namespace="9CC6DA9F-6D81-45C4-89C4-7EB77718B956"/>
    <xsd:import namespace="42fe046d-86dd-43d2-bdc0-8f834945f3f1"/>
    <xsd:import namespace="9cc6da9f-6d81-45c4-89c4-7eb77718b956"/>
    <xsd:import namespace="dc2db4f8-0dc0-4834-9a51-1c3a49a465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5:TaxCatchAll" minOccurs="0"/>
                <xsd:element ref="ns4:MediaServiceObjectDetectorVersions" minOccurs="0"/>
                <xsd:element ref="ns4:MediaServiceSearchProperties" minOccurs="0"/>
                <xsd:element ref="ns4:ArchiverLinkFile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fe046d-86dd-43d2-bdc0-8f834945f3f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4dd9da6-50f7-440a-9788-2f68cc8af5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ArchiverLinkFileType" ma:index="26" nillable="true" ma:displayName="ArchiverLinkFileType" ma:hidden="true" ma:internalName="ArchiverLinkFileTyp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2db4f8-0dc0-4834-9a51-1c3a49a4656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0ec229f0-7080-4adc-9a12-c317d1c33825}" ma:internalName="TaxCatchAll" ma:showField="CatchAllData" ma:web="fa15be3e-fb01-4526-974f-3b160512d6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709113-4C4F-4900-A073-531ADB3BA17D}">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224D19F0-ABDF-45E9-B535-0DB5060D6814}">
  <ds:schemaRefs>
    <ds:schemaRef ds:uri="1be193a2-6d07-415a-a335-24655a8cdaad"/>
    <ds:schemaRef ds:uri="http://purl.org/dc/elements/1.1/"/>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dc2db4f8-0dc0-4834-9a51-1c3a49a46568"/>
    <ds:schemaRef ds:uri="9cc6da9f-6d81-45c4-89c4-7eb77718b956"/>
  </ds:schemaRefs>
</ds:datastoreItem>
</file>

<file path=customXml/itemProps3.xml><?xml version="1.0" encoding="utf-8"?>
<ds:datastoreItem xmlns:ds="http://schemas.openxmlformats.org/officeDocument/2006/customXml" ds:itemID="{4661DCFF-747A-477A-9A81-D1A916529C73}">
  <ds:schemaRefs>
    <ds:schemaRef ds:uri="http://schemas.microsoft.com/sharepoint/v3/contenttype/forms"/>
  </ds:schemaRefs>
</ds:datastoreItem>
</file>

<file path=customXml/itemProps4.xml><?xml version="1.0" encoding="utf-8"?>
<ds:datastoreItem xmlns:ds="http://schemas.openxmlformats.org/officeDocument/2006/customXml" ds:itemID="{B63CE64B-6E91-4715-B7E0-052E77BD2AEC}"/>
</file>

<file path=docProps/app.xml><?xml version="1.0" encoding="utf-8"?>
<Properties xmlns="http://schemas.openxmlformats.org/officeDocument/2006/extended-properties" xmlns:vt="http://schemas.openxmlformats.org/officeDocument/2006/docPropsVTypes">
  <Template/>
  <TotalTime>0</TotalTime>
  <Words>3966</Words>
  <Application>Microsoft Office PowerPoint</Application>
  <PresentationFormat>Widescreen</PresentationFormat>
  <Paragraphs>385</Paragraphs>
  <Slides>15</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ＭＳ Ｐゴシック</vt:lpstr>
      <vt:lpstr>SimSun</vt:lpstr>
      <vt:lpstr>Arial</vt:lpstr>
      <vt:lpstr>Calibri</vt:lpstr>
      <vt:lpstr>Cambria</vt:lpstr>
      <vt:lpstr>Symbol</vt:lpstr>
      <vt:lpstr>Times New Roman</vt:lpstr>
      <vt:lpstr>Amgen Template March 19 2021</vt:lpstr>
      <vt:lpstr>Effect of Evolocumab on Changes in Coronary Plaque Phenotype and Burden in Statin-Treated Patients Following Myocardial Infarction: The HUYGENS Randomized Clinical Trial</vt:lpstr>
      <vt:lpstr>Introduction</vt:lpstr>
      <vt:lpstr>Continuum of Coronary Atherosclerosis</vt:lpstr>
      <vt:lpstr>What Are the Key Features of a Vulnerable Plaque?</vt:lpstr>
      <vt:lpstr>HUYGENS: High-Resolution Assessment of Coronary Plaques in a Global Evolocumab Randomized Study1,2</vt:lpstr>
      <vt:lpstr>HUYGENS: OCT and IVUS Imaging</vt:lpstr>
      <vt:lpstr>HUYGENS: Baseline Characteristics and OCT Measures Were Balanced Between Groups </vt:lpstr>
      <vt:lpstr>Evolocumab Improved Features of Plaque Stability Compared With Placebo</vt:lpstr>
      <vt:lpstr>Evolocumab Improved Features of Plaque Stability Compared With Placebo</vt:lpstr>
      <vt:lpstr>The Degree of FCT Increase Was Related to the Intensity of Lipid Lowering Observed</vt:lpstr>
      <vt:lpstr>Larger Changes in Minimum FCT and Maximum Lipid Arc Within the Lipid-Rich Plaque Regions Were Observed in the Evolocumab Groups vs the Placebo Group</vt:lpstr>
      <vt:lpstr>Evolocumab Treatment Was Associated With Further Benefits  Within the Lipid-Rich Plaque Regions</vt:lpstr>
      <vt:lpstr>Exploratory Analysis by IVUS: Plaque Volume Changes With the Addition of Evolocumab to Background Statin Treatment</vt:lpstr>
      <vt:lpstr>Addition of Evolocumab Demonstrated a Safety Profile Comparable to  Maximally Tolerated Statin Alone in the Post-ACS Setting1</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Repatha® (evolocumab) Scientific Platform Extended Sections</dc:title>
  <dc:creator>Elizabeth Romero-Lanman</dc:creator>
  <cp:keywords>*$%IU-*$%GenBus</cp:keywords>
  <cp:lastModifiedBy>Schoeser, Karina</cp:lastModifiedBy>
  <cp:revision>3456</cp:revision>
  <cp:lastPrinted>2021-04-06T21:24:24Z</cp:lastPrinted>
  <dcterms:created xsi:type="dcterms:W3CDTF">2017-12-05T20:26:41Z</dcterms:created>
  <dcterms:modified xsi:type="dcterms:W3CDTF">2024-07-12T07:13:32Z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94df2a80-189b-462b-8633-a5832a2bcc7a</vt:lpwstr>
  </property>
  <property fmtid="{D5CDD505-2E9C-101B-9397-08002B2CF9AE}" pid="3" name="bjSaver">
    <vt:lpwstr>DjgncZdwLfz94MGEZbbo4+Xk+WMThaS8</vt:lpwstr>
  </property>
  <property fmtid="{D5CDD505-2E9C-101B-9397-08002B2CF9AE}" pid="4" name="bjDocumentSecurityLabel">
    <vt:lpwstr>Internal Use Only - General Business</vt:lpwstr>
  </property>
  <property fmtid="{D5CDD505-2E9C-101B-9397-08002B2CF9AE}" pid="5" name="ContentTypeId">
    <vt:lpwstr>0x010100ECCDA1D4E2674448A0902ACE23E2F7F3</vt:lpwstr>
  </property>
  <property fmtid="{D5CDD505-2E9C-101B-9397-08002B2CF9AE}" pid="6" name="ArticulateGUID">
    <vt:lpwstr>2AD2AE9B-6169-4773-9F83-4B2E6C0D8AD7</vt:lpwstr>
  </property>
  <property fmtid="{D5CDD505-2E9C-101B-9397-08002B2CF9AE}" pid="7" name="ArticulatePath">
    <vt:lpwstr>USA-145-82399-AHA ET#2_v2_25SEP20_v2.0_BB</vt:lpwstr>
  </property>
  <property fmtid="{D5CDD505-2E9C-101B-9397-08002B2CF9AE}" pid="8" name="bjDocumentLabelXML">
    <vt:lpwstr>&lt;?xml version="1.0" encoding="us-ascii"?&gt;&lt;sisl xmlns:xsd="http://www.w3.org/2001/XMLSchema" xmlns:xsi="http://www.w3.org/2001/XMLSchema-instance" sislVersion="0" policy="82ad3a63-90ad-4a46-a3cb-757f4658e205" origin="userSelected" xmlns="http://www.boldonj</vt:lpwstr>
  </property>
  <property fmtid="{D5CDD505-2E9C-101B-9397-08002B2CF9AE}" pid="9" name="bjDocumentLabelXML-0">
    <vt:lpwstr>ames.com/2008/01/sie/internal/label"&gt;&lt;element uid="9036a7a1-5a4f-48d3-b24b-dfdab053dac9" value="" /&gt;&lt;element uid="03e9b10b-a1f9-4a88-9630-476473f62285" value="" /&gt;&lt;element uid="7349a702-6462-4442-88eb-c64cd513835c" value="" /&gt;&lt;/sisl&gt;</vt:lpwstr>
  </property>
  <property fmtid="{D5CDD505-2E9C-101B-9397-08002B2CF9AE}" pid="10" name="MSIP_Label_f31142f3-8099-46d1-8755-df3fda1ce27f_Enabled">
    <vt:lpwstr>true</vt:lpwstr>
  </property>
  <property fmtid="{D5CDD505-2E9C-101B-9397-08002B2CF9AE}" pid="11" name="MSIP_Label_f31142f3-8099-46d1-8755-df3fda1ce27f_SetDate">
    <vt:lpwstr>2022-03-24T20:04:25Z</vt:lpwstr>
  </property>
  <property fmtid="{D5CDD505-2E9C-101B-9397-08002B2CF9AE}" pid="12" name="MSIP_Label_f31142f3-8099-46d1-8755-df3fda1ce27f_Method">
    <vt:lpwstr>Privileged</vt:lpwstr>
  </property>
  <property fmtid="{D5CDD505-2E9C-101B-9397-08002B2CF9AE}" pid="13" name="MSIP_Label_f31142f3-8099-46d1-8755-df3fda1ce27f_Name">
    <vt:lpwstr>Public_</vt:lpwstr>
  </property>
  <property fmtid="{D5CDD505-2E9C-101B-9397-08002B2CF9AE}" pid="14" name="MSIP_Label_f31142f3-8099-46d1-8755-df3fda1ce27f_SiteId">
    <vt:lpwstr>4b4266a6-1368-41af-ad5a-59eb634f7ad8</vt:lpwstr>
  </property>
  <property fmtid="{D5CDD505-2E9C-101B-9397-08002B2CF9AE}" pid="15" name="MSIP_Label_f31142f3-8099-46d1-8755-df3fda1ce27f_ActionId">
    <vt:lpwstr>ff460d5d-6971-4dce-a411-01f24c3cf494</vt:lpwstr>
  </property>
  <property fmtid="{D5CDD505-2E9C-101B-9397-08002B2CF9AE}" pid="16" name="MSIP_Label_f31142f3-8099-46d1-8755-df3fda1ce27f_ContentBits">
    <vt:lpwstr>0</vt:lpwstr>
  </property>
  <property fmtid="{D5CDD505-2E9C-101B-9397-08002B2CF9AE}" pid="17" name="MediaServiceImageTags">
    <vt:lpwstr/>
  </property>
</Properties>
</file>